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302" r:id="rId2"/>
    <p:sldId id="309" r:id="rId3"/>
    <p:sldId id="286" r:id="rId4"/>
    <p:sldId id="258" r:id="rId5"/>
    <p:sldId id="304" r:id="rId6"/>
    <p:sldId id="278" r:id="rId7"/>
    <p:sldId id="279" r:id="rId8"/>
    <p:sldId id="280" r:id="rId9"/>
    <p:sldId id="303" r:id="rId10"/>
    <p:sldId id="305" r:id="rId11"/>
    <p:sldId id="287" r:id="rId12"/>
    <p:sldId id="262" r:id="rId13"/>
    <p:sldId id="285" r:id="rId14"/>
    <p:sldId id="292" r:id="rId15"/>
    <p:sldId id="293" r:id="rId16"/>
    <p:sldId id="291" r:id="rId17"/>
    <p:sldId id="261" r:id="rId18"/>
    <p:sldId id="306" r:id="rId19"/>
    <p:sldId id="311" r:id="rId20"/>
    <p:sldId id="312" r:id="rId21"/>
    <p:sldId id="313" r:id="rId22"/>
    <p:sldId id="314" r:id="rId23"/>
    <p:sldId id="315" r:id="rId24"/>
    <p:sldId id="307" r:id="rId25"/>
    <p:sldId id="316" r:id="rId26"/>
    <p:sldId id="317" r:id="rId27"/>
    <p:sldId id="318" r:id="rId28"/>
    <p:sldId id="319" r:id="rId29"/>
    <p:sldId id="310"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000" autoAdjust="0"/>
    <p:restoredTop sz="94434" autoAdjust="0"/>
  </p:normalViewPr>
  <p:slideViewPr>
    <p:cSldViewPr snapToGrid="0">
      <p:cViewPr varScale="1">
        <p:scale>
          <a:sx n="116" d="100"/>
          <a:sy n="116" d="100"/>
        </p:scale>
        <p:origin x="390" y="114"/>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0613E0-C9BE-4F24-87E6-D76FA1A6C081}" type="doc">
      <dgm:prSet loTypeId="urn:microsoft.com/office/officeart/2005/8/layout/gear1" loCatId="relationship" qsTypeId="urn:microsoft.com/office/officeart/2005/8/quickstyle/3d5" qsCatId="3D" csTypeId="urn:microsoft.com/office/officeart/2005/8/colors/accent1_2" csCatId="accent1" phldr="1"/>
      <dgm:spPr/>
    </dgm:pt>
    <dgm:pt modelId="{94C1BE36-1439-4B05-807F-8EA58D33E464}">
      <dgm:prSet phldrT="[Text]"/>
      <dgm:spPr/>
      <dgm:t>
        <a:bodyPr/>
        <a:lstStyle/>
        <a:p>
          <a:r>
            <a:rPr lang="en-GB" b="1" dirty="0" smtClean="0"/>
            <a:t>Works</a:t>
          </a:r>
          <a:endParaRPr lang="en-GB" b="1" dirty="0"/>
        </a:p>
      </dgm:t>
    </dgm:pt>
    <dgm:pt modelId="{1D60EB69-8DD8-4285-9FDE-FB011B1E654F}" type="parTrans" cxnId="{C9533D55-6AA4-4B1F-81C0-831A7D20BFDB}">
      <dgm:prSet/>
      <dgm:spPr/>
      <dgm:t>
        <a:bodyPr/>
        <a:lstStyle/>
        <a:p>
          <a:endParaRPr lang="en-GB"/>
        </a:p>
      </dgm:t>
    </dgm:pt>
    <dgm:pt modelId="{C5D279EE-7FCE-4931-9B42-D5910B06B4AB}" type="sibTrans" cxnId="{C9533D55-6AA4-4B1F-81C0-831A7D20BFDB}">
      <dgm:prSet/>
      <dgm:spPr/>
      <dgm:t>
        <a:bodyPr/>
        <a:lstStyle/>
        <a:p>
          <a:endParaRPr lang="en-GB"/>
        </a:p>
      </dgm:t>
    </dgm:pt>
    <dgm:pt modelId="{9D9CA43F-0F90-45F2-BFFC-79C9F9AA8A1E}">
      <dgm:prSet phldrT="[Text]"/>
      <dgm:spPr/>
      <dgm:t>
        <a:bodyPr/>
        <a:lstStyle/>
        <a:p>
          <a:r>
            <a:rPr lang="en-GB" b="1" dirty="0" smtClean="0"/>
            <a:t>Goods</a:t>
          </a:r>
          <a:endParaRPr lang="en-GB" b="1" dirty="0"/>
        </a:p>
      </dgm:t>
    </dgm:pt>
    <dgm:pt modelId="{FB094C5F-1987-4072-8A3F-CD8199052EB5}" type="parTrans" cxnId="{DC9F0D75-220C-4E30-945F-004852E93104}">
      <dgm:prSet/>
      <dgm:spPr/>
      <dgm:t>
        <a:bodyPr/>
        <a:lstStyle/>
        <a:p>
          <a:endParaRPr lang="en-GB"/>
        </a:p>
      </dgm:t>
    </dgm:pt>
    <dgm:pt modelId="{051F3EC9-F3CB-46F5-8203-5EEE5D442FFD}" type="sibTrans" cxnId="{DC9F0D75-220C-4E30-945F-004852E93104}">
      <dgm:prSet/>
      <dgm:spPr/>
      <dgm:t>
        <a:bodyPr/>
        <a:lstStyle/>
        <a:p>
          <a:endParaRPr lang="en-GB"/>
        </a:p>
      </dgm:t>
    </dgm:pt>
    <dgm:pt modelId="{11582DAA-0F3B-48A1-BBC0-6B0609EECC0E}">
      <dgm:prSet phldrT="[Text]"/>
      <dgm:spPr/>
      <dgm:t>
        <a:bodyPr/>
        <a:lstStyle/>
        <a:p>
          <a:r>
            <a:rPr lang="en-GB" b="1" dirty="0" smtClean="0"/>
            <a:t>Service/Not Consultancy Services</a:t>
          </a:r>
          <a:endParaRPr lang="en-GB" b="1" dirty="0"/>
        </a:p>
      </dgm:t>
    </dgm:pt>
    <dgm:pt modelId="{2B4D46B2-FBBE-44F5-B8F9-91C210F4F540}" type="parTrans" cxnId="{B68CB284-6078-48B7-B08F-85B61B0080EF}">
      <dgm:prSet/>
      <dgm:spPr/>
      <dgm:t>
        <a:bodyPr/>
        <a:lstStyle/>
        <a:p>
          <a:endParaRPr lang="en-GB"/>
        </a:p>
      </dgm:t>
    </dgm:pt>
    <dgm:pt modelId="{0979DCFD-E241-48E9-9483-28C9547BB800}" type="sibTrans" cxnId="{B68CB284-6078-48B7-B08F-85B61B0080EF}">
      <dgm:prSet/>
      <dgm:spPr/>
      <dgm:t>
        <a:bodyPr/>
        <a:lstStyle/>
        <a:p>
          <a:endParaRPr lang="en-GB"/>
        </a:p>
      </dgm:t>
    </dgm:pt>
    <dgm:pt modelId="{EB43085E-8E60-4540-9611-93C2329E5790}" type="pres">
      <dgm:prSet presAssocID="{1A0613E0-C9BE-4F24-87E6-D76FA1A6C081}" presName="composite" presStyleCnt="0">
        <dgm:presLayoutVars>
          <dgm:chMax val="3"/>
          <dgm:animLvl val="lvl"/>
          <dgm:resizeHandles val="exact"/>
        </dgm:presLayoutVars>
      </dgm:prSet>
      <dgm:spPr/>
    </dgm:pt>
    <dgm:pt modelId="{C7EAF319-1DE1-4340-AA1C-34D1D7EBAA45}" type="pres">
      <dgm:prSet presAssocID="{94C1BE36-1439-4B05-807F-8EA58D33E464}" presName="gear1" presStyleLbl="node1" presStyleIdx="0" presStyleCnt="3">
        <dgm:presLayoutVars>
          <dgm:chMax val="1"/>
          <dgm:bulletEnabled val="1"/>
        </dgm:presLayoutVars>
      </dgm:prSet>
      <dgm:spPr/>
      <dgm:t>
        <a:bodyPr/>
        <a:lstStyle/>
        <a:p>
          <a:endParaRPr lang="en-GB"/>
        </a:p>
      </dgm:t>
    </dgm:pt>
    <dgm:pt modelId="{BBECA5C8-908F-40E8-85EA-30FD363AA08E}" type="pres">
      <dgm:prSet presAssocID="{94C1BE36-1439-4B05-807F-8EA58D33E464}" presName="gear1srcNode" presStyleLbl="node1" presStyleIdx="0" presStyleCnt="3"/>
      <dgm:spPr/>
      <dgm:t>
        <a:bodyPr/>
        <a:lstStyle/>
        <a:p>
          <a:endParaRPr lang="en-GB"/>
        </a:p>
      </dgm:t>
    </dgm:pt>
    <dgm:pt modelId="{641101A2-E72A-4304-B005-FA229EC1ED7B}" type="pres">
      <dgm:prSet presAssocID="{94C1BE36-1439-4B05-807F-8EA58D33E464}" presName="gear1dstNode" presStyleLbl="node1" presStyleIdx="0" presStyleCnt="3"/>
      <dgm:spPr/>
      <dgm:t>
        <a:bodyPr/>
        <a:lstStyle/>
        <a:p>
          <a:endParaRPr lang="en-GB"/>
        </a:p>
      </dgm:t>
    </dgm:pt>
    <dgm:pt modelId="{304797BA-61E6-456B-A662-3028882D4D31}" type="pres">
      <dgm:prSet presAssocID="{9D9CA43F-0F90-45F2-BFFC-79C9F9AA8A1E}" presName="gear2" presStyleLbl="node1" presStyleIdx="1" presStyleCnt="3">
        <dgm:presLayoutVars>
          <dgm:chMax val="1"/>
          <dgm:bulletEnabled val="1"/>
        </dgm:presLayoutVars>
      </dgm:prSet>
      <dgm:spPr/>
      <dgm:t>
        <a:bodyPr/>
        <a:lstStyle/>
        <a:p>
          <a:endParaRPr lang="en-GB"/>
        </a:p>
      </dgm:t>
    </dgm:pt>
    <dgm:pt modelId="{A1F53A7E-0640-4FBD-A117-4E91280566A2}" type="pres">
      <dgm:prSet presAssocID="{9D9CA43F-0F90-45F2-BFFC-79C9F9AA8A1E}" presName="gear2srcNode" presStyleLbl="node1" presStyleIdx="1" presStyleCnt="3"/>
      <dgm:spPr/>
      <dgm:t>
        <a:bodyPr/>
        <a:lstStyle/>
        <a:p>
          <a:endParaRPr lang="en-GB"/>
        </a:p>
      </dgm:t>
    </dgm:pt>
    <dgm:pt modelId="{A1076EEA-E53A-465F-B71B-3455E2C623EC}" type="pres">
      <dgm:prSet presAssocID="{9D9CA43F-0F90-45F2-BFFC-79C9F9AA8A1E}" presName="gear2dstNode" presStyleLbl="node1" presStyleIdx="1" presStyleCnt="3"/>
      <dgm:spPr/>
      <dgm:t>
        <a:bodyPr/>
        <a:lstStyle/>
        <a:p>
          <a:endParaRPr lang="en-GB"/>
        </a:p>
      </dgm:t>
    </dgm:pt>
    <dgm:pt modelId="{77A7676A-8D93-4CF8-9230-9DD5D0450851}" type="pres">
      <dgm:prSet presAssocID="{11582DAA-0F3B-48A1-BBC0-6B0609EECC0E}" presName="gear3" presStyleLbl="node1" presStyleIdx="2" presStyleCnt="3"/>
      <dgm:spPr/>
      <dgm:t>
        <a:bodyPr/>
        <a:lstStyle/>
        <a:p>
          <a:endParaRPr lang="en-GB"/>
        </a:p>
      </dgm:t>
    </dgm:pt>
    <dgm:pt modelId="{F48132EF-61CA-431B-B7C5-AC33943BC58A}" type="pres">
      <dgm:prSet presAssocID="{11582DAA-0F3B-48A1-BBC0-6B0609EECC0E}" presName="gear3tx" presStyleLbl="node1" presStyleIdx="2" presStyleCnt="3">
        <dgm:presLayoutVars>
          <dgm:chMax val="1"/>
          <dgm:bulletEnabled val="1"/>
        </dgm:presLayoutVars>
      </dgm:prSet>
      <dgm:spPr/>
      <dgm:t>
        <a:bodyPr/>
        <a:lstStyle/>
        <a:p>
          <a:endParaRPr lang="en-GB"/>
        </a:p>
      </dgm:t>
    </dgm:pt>
    <dgm:pt modelId="{FE0B3B86-6B86-4FEE-9FBE-FB76EA62E624}" type="pres">
      <dgm:prSet presAssocID="{11582DAA-0F3B-48A1-BBC0-6B0609EECC0E}" presName="gear3srcNode" presStyleLbl="node1" presStyleIdx="2" presStyleCnt="3"/>
      <dgm:spPr/>
      <dgm:t>
        <a:bodyPr/>
        <a:lstStyle/>
        <a:p>
          <a:endParaRPr lang="en-GB"/>
        </a:p>
      </dgm:t>
    </dgm:pt>
    <dgm:pt modelId="{A117FBDE-E0D8-497F-B9C0-9B1BD2B35C9F}" type="pres">
      <dgm:prSet presAssocID="{11582DAA-0F3B-48A1-BBC0-6B0609EECC0E}" presName="gear3dstNode" presStyleLbl="node1" presStyleIdx="2" presStyleCnt="3"/>
      <dgm:spPr/>
      <dgm:t>
        <a:bodyPr/>
        <a:lstStyle/>
        <a:p>
          <a:endParaRPr lang="en-GB"/>
        </a:p>
      </dgm:t>
    </dgm:pt>
    <dgm:pt modelId="{359F6CCB-5CC7-491D-B9A5-F83E9E2DAA25}" type="pres">
      <dgm:prSet presAssocID="{C5D279EE-7FCE-4931-9B42-D5910B06B4AB}" presName="connector1" presStyleLbl="sibTrans2D1" presStyleIdx="0" presStyleCnt="3"/>
      <dgm:spPr/>
      <dgm:t>
        <a:bodyPr/>
        <a:lstStyle/>
        <a:p>
          <a:endParaRPr lang="en-GB"/>
        </a:p>
      </dgm:t>
    </dgm:pt>
    <dgm:pt modelId="{4E2E31AD-EE22-4DE5-B099-D46C48240B99}" type="pres">
      <dgm:prSet presAssocID="{051F3EC9-F3CB-46F5-8203-5EEE5D442FFD}" presName="connector2" presStyleLbl="sibTrans2D1" presStyleIdx="1" presStyleCnt="3"/>
      <dgm:spPr/>
      <dgm:t>
        <a:bodyPr/>
        <a:lstStyle/>
        <a:p>
          <a:endParaRPr lang="en-GB"/>
        </a:p>
      </dgm:t>
    </dgm:pt>
    <dgm:pt modelId="{E28552B7-CAE9-4C0E-A04C-B0EEF7D123D9}" type="pres">
      <dgm:prSet presAssocID="{0979DCFD-E241-48E9-9483-28C9547BB800}" presName="connector3" presStyleLbl="sibTrans2D1" presStyleIdx="2" presStyleCnt="3"/>
      <dgm:spPr/>
      <dgm:t>
        <a:bodyPr/>
        <a:lstStyle/>
        <a:p>
          <a:endParaRPr lang="en-GB"/>
        </a:p>
      </dgm:t>
    </dgm:pt>
  </dgm:ptLst>
  <dgm:cxnLst>
    <dgm:cxn modelId="{D3C32413-C3DD-44F8-BD0A-EFD0674C62E3}" type="presOf" srcId="{94C1BE36-1439-4B05-807F-8EA58D33E464}" destId="{641101A2-E72A-4304-B005-FA229EC1ED7B}" srcOrd="2" destOrd="0" presId="urn:microsoft.com/office/officeart/2005/8/layout/gear1"/>
    <dgm:cxn modelId="{4FD37991-86CC-4AB8-88CA-528A3F27BFAE}" type="presOf" srcId="{9D9CA43F-0F90-45F2-BFFC-79C9F9AA8A1E}" destId="{A1076EEA-E53A-465F-B71B-3455E2C623EC}" srcOrd="2" destOrd="0" presId="urn:microsoft.com/office/officeart/2005/8/layout/gear1"/>
    <dgm:cxn modelId="{4BBC629E-9F8E-493C-B236-76D9B7469BCE}" type="presOf" srcId="{11582DAA-0F3B-48A1-BBC0-6B0609EECC0E}" destId="{A117FBDE-E0D8-497F-B9C0-9B1BD2B35C9F}" srcOrd="3" destOrd="0" presId="urn:microsoft.com/office/officeart/2005/8/layout/gear1"/>
    <dgm:cxn modelId="{14A142B1-2411-44A6-8D93-12DE1817D5D7}" type="presOf" srcId="{9D9CA43F-0F90-45F2-BFFC-79C9F9AA8A1E}" destId="{304797BA-61E6-456B-A662-3028882D4D31}" srcOrd="0" destOrd="0" presId="urn:microsoft.com/office/officeart/2005/8/layout/gear1"/>
    <dgm:cxn modelId="{65105B7E-0491-46CE-A090-03E15C9B2A5E}" type="presOf" srcId="{11582DAA-0F3B-48A1-BBC0-6B0609EECC0E}" destId="{F48132EF-61CA-431B-B7C5-AC33943BC58A}" srcOrd="1" destOrd="0" presId="urn:microsoft.com/office/officeart/2005/8/layout/gear1"/>
    <dgm:cxn modelId="{00409ABB-4661-413B-9938-82965D71B085}" type="presOf" srcId="{94C1BE36-1439-4B05-807F-8EA58D33E464}" destId="{BBECA5C8-908F-40E8-85EA-30FD363AA08E}" srcOrd="1" destOrd="0" presId="urn:microsoft.com/office/officeart/2005/8/layout/gear1"/>
    <dgm:cxn modelId="{E7E55500-3175-47A1-BC26-C9973A755BC1}" type="presOf" srcId="{11582DAA-0F3B-48A1-BBC0-6B0609EECC0E}" destId="{FE0B3B86-6B86-4FEE-9FBE-FB76EA62E624}" srcOrd="2" destOrd="0" presId="urn:microsoft.com/office/officeart/2005/8/layout/gear1"/>
    <dgm:cxn modelId="{C9533D55-6AA4-4B1F-81C0-831A7D20BFDB}" srcId="{1A0613E0-C9BE-4F24-87E6-D76FA1A6C081}" destId="{94C1BE36-1439-4B05-807F-8EA58D33E464}" srcOrd="0" destOrd="0" parTransId="{1D60EB69-8DD8-4285-9FDE-FB011B1E654F}" sibTransId="{C5D279EE-7FCE-4931-9B42-D5910B06B4AB}"/>
    <dgm:cxn modelId="{18A7B5A0-4A7B-4089-B34D-6E8498173A7D}" type="presOf" srcId="{C5D279EE-7FCE-4931-9B42-D5910B06B4AB}" destId="{359F6CCB-5CC7-491D-B9A5-F83E9E2DAA25}" srcOrd="0" destOrd="0" presId="urn:microsoft.com/office/officeart/2005/8/layout/gear1"/>
    <dgm:cxn modelId="{F7C5C57C-50A1-4B43-A414-469A0F7B7B1A}" type="presOf" srcId="{11582DAA-0F3B-48A1-BBC0-6B0609EECC0E}" destId="{77A7676A-8D93-4CF8-9230-9DD5D0450851}" srcOrd="0" destOrd="0" presId="urn:microsoft.com/office/officeart/2005/8/layout/gear1"/>
    <dgm:cxn modelId="{7C5D9121-587A-41F9-BD90-E83B79DBCD03}" type="presOf" srcId="{1A0613E0-C9BE-4F24-87E6-D76FA1A6C081}" destId="{EB43085E-8E60-4540-9611-93C2329E5790}" srcOrd="0" destOrd="0" presId="urn:microsoft.com/office/officeart/2005/8/layout/gear1"/>
    <dgm:cxn modelId="{7DFB9168-7F19-42A4-AFB8-5D7CD091CE2B}" type="presOf" srcId="{051F3EC9-F3CB-46F5-8203-5EEE5D442FFD}" destId="{4E2E31AD-EE22-4DE5-B099-D46C48240B99}" srcOrd="0" destOrd="0" presId="urn:microsoft.com/office/officeart/2005/8/layout/gear1"/>
    <dgm:cxn modelId="{5DD47A24-9B9D-4F55-9ACF-862083FE519B}" type="presOf" srcId="{94C1BE36-1439-4B05-807F-8EA58D33E464}" destId="{C7EAF319-1DE1-4340-AA1C-34D1D7EBAA45}" srcOrd="0" destOrd="0" presId="urn:microsoft.com/office/officeart/2005/8/layout/gear1"/>
    <dgm:cxn modelId="{B68CB284-6078-48B7-B08F-85B61B0080EF}" srcId="{1A0613E0-C9BE-4F24-87E6-D76FA1A6C081}" destId="{11582DAA-0F3B-48A1-BBC0-6B0609EECC0E}" srcOrd="2" destOrd="0" parTransId="{2B4D46B2-FBBE-44F5-B8F9-91C210F4F540}" sibTransId="{0979DCFD-E241-48E9-9483-28C9547BB800}"/>
    <dgm:cxn modelId="{FF2C00DA-C4B0-431B-9EE7-502F36B807B9}" type="presOf" srcId="{0979DCFD-E241-48E9-9483-28C9547BB800}" destId="{E28552B7-CAE9-4C0E-A04C-B0EEF7D123D9}" srcOrd="0" destOrd="0" presId="urn:microsoft.com/office/officeart/2005/8/layout/gear1"/>
    <dgm:cxn modelId="{E025F714-E01E-4A31-9C55-44CD49E26CC3}" type="presOf" srcId="{9D9CA43F-0F90-45F2-BFFC-79C9F9AA8A1E}" destId="{A1F53A7E-0640-4FBD-A117-4E91280566A2}" srcOrd="1" destOrd="0" presId="urn:microsoft.com/office/officeart/2005/8/layout/gear1"/>
    <dgm:cxn modelId="{DC9F0D75-220C-4E30-945F-004852E93104}" srcId="{1A0613E0-C9BE-4F24-87E6-D76FA1A6C081}" destId="{9D9CA43F-0F90-45F2-BFFC-79C9F9AA8A1E}" srcOrd="1" destOrd="0" parTransId="{FB094C5F-1987-4072-8A3F-CD8199052EB5}" sibTransId="{051F3EC9-F3CB-46F5-8203-5EEE5D442FFD}"/>
    <dgm:cxn modelId="{EC93CDEC-D5E5-4017-8BCD-93F9C9BB5754}" type="presParOf" srcId="{EB43085E-8E60-4540-9611-93C2329E5790}" destId="{C7EAF319-1DE1-4340-AA1C-34D1D7EBAA45}" srcOrd="0" destOrd="0" presId="urn:microsoft.com/office/officeart/2005/8/layout/gear1"/>
    <dgm:cxn modelId="{D9FFB9E3-FB7A-4FD0-9871-460ACE90D199}" type="presParOf" srcId="{EB43085E-8E60-4540-9611-93C2329E5790}" destId="{BBECA5C8-908F-40E8-85EA-30FD363AA08E}" srcOrd="1" destOrd="0" presId="urn:microsoft.com/office/officeart/2005/8/layout/gear1"/>
    <dgm:cxn modelId="{28DC7D6C-E495-495B-9166-E03A5DB06DEE}" type="presParOf" srcId="{EB43085E-8E60-4540-9611-93C2329E5790}" destId="{641101A2-E72A-4304-B005-FA229EC1ED7B}" srcOrd="2" destOrd="0" presId="urn:microsoft.com/office/officeart/2005/8/layout/gear1"/>
    <dgm:cxn modelId="{85C7C3BF-7210-4859-B441-050A9C0E6182}" type="presParOf" srcId="{EB43085E-8E60-4540-9611-93C2329E5790}" destId="{304797BA-61E6-456B-A662-3028882D4D31}" srcOrd="3" destOrd="0" presId="urn:microsoft.com/office/officeart/2005/8/layout/gear1"/>
    <dgm:cxn modelId="{7F59F7F3-9DF3-4806-9981-AD2FEC2D62D8}" type="presParOf" srcId="{EB43085E-8E60-4540-9611-93C2329E5790}" destId="{A1F53A7E-0640-4FBD-A117-4E91280566A2}" srcOrd="4" destOrd="0" presId="urn:microsoft.com/office/officeart/2005/8/layout/gear1"/>
    <dgm:cxn modelId="{E3D3043A-E029-4F9F-8810-541E539B0F63}" type="presParOf" srcId="{EB43085E-8E60-4540-9611-93C2329E5790}" destId="{A1076EEA-E53A-465F-B71B-3455E2C623EC}" srcOrd="5" destOrd="0" presId="urn:microsoft.com/office/officeart/2005/8/layout/gear1"/>
    <dgm:cxn modelId="{48117545-9FEA-45C1-AAD7-C67FBE2DD494}" type="presParOf" srcId="{EB43085E-8E60-4540-9611-93C2329E5790}" destId="{77A7676A-8D93-4CF8-9230-9DD5D0450851}" srcOrd="6" destOrd="0" presId="urn:microsoft.com/office/officeart/2005/8/layout/gear1"/>
    <dgm:cxn modelId="{6BF1E244-B788-4E50-90DB-C07BEB85DFE2}" type="presParOf" srcId="{EB43085E-8E60-4540-9611-93C2329E5790}" destId="{F48132EF-61CA-431B-B7C5-AC33943BC58A}" srcOrd="7" destOrd="0" presId="urn:microsoft.com/office/officeart/2005/8/layout/gear1"/>
    <dgm:cxn modelId="{D960BBE2-B565-44D4-9DC8-1600AB1686E8}" type="presParOf" srcId="{EB43085E-8E60-4540-9611-93C2329E5790}" destId="{FE0B3B86-6B86-4FEE-9FBE-FB76EA62E624}" srcOrd="8" destOrd="0" presId="urn:microsoft.com/office/officeart/2005/8/layout/gear1"/>
    <dgm:cxn modelId="{E863D2EE-BB09-40D1-8776-C0AA377F0BAA}" type="presParOf" srcId="{EB43085E-8E60-4540-9611-93C2329E5790}" destId="{A117FBDE-E0D8-497F-B9C0-9B1BD2B35C9F}" srcOrd="9" destOrd="0" presId="urn:microsoft.com/office/officeart/2005/8/layout/gear1"/>
    <dgm:cxn modelId="{E58CF8A7-A82B-46B6-821C-659B341F2B7B}" type="presParOf" srcId="{EB43085E-8E60-4540-9611-93C2329E5790}" destId="{359F6CCB-5CC7-491D-B9A5-F83E9E2DAA25}" srcOrd="10" destOrd="0" presId="urn:microsoft.com/office/officeart/2005/8/layout/gear1"/>
    <dgm:cxn modelId="{FF8245ED-96D3-43DD-A15D-6291AA71CCC1}" type="presParOf" srcId="{EB43085E-8E60-4540-9611-93C2329E5790}" destId="{4E2E31AD-EE22-4DE5-B099-D46C48240B99}" srcOrd="11" destOrd="0" presId="urn:microsoft.com/office/officeart/2005/8/layout/gear1"/>
    <dgm:cxn modelId="{16A02946-5080-4419-B3D4-DB8381A21DF6}" type="presParOf" srcId="{EB43085E-8E60-4540-9611-93C2329E5790}" destId="{E28552B7-CAE9-4C0E-A04C-B0EEF7D123D9}"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757975-D2FD-4F10-A6E6-C2A3DF35A9C2}" type="doc">
      <dgm:prSet loTypeId="urn:microsoft.com/office/officeart/2005/8/layout/pyramid1" loCatId="pyramid" qsTypeId="urn:microsoft.com/office/officeart/2005/8/quickstyle/simple1" qsCatId="simple" csTypeId="urn:microsoft.com/office/officeart/2005/8/colors/accent1_2" csCatId="accent1" phldr="1"/>
      <dgm:spPr/>
    </dgm:pt>
    <dgm:pt modelId="{19F2FCCE-A33D-42F1-A262-32CD33FD3E0D}">
      <dgm:prSet phldrT="[Text]" custT="1">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GB" sz="2000" dirty="0" smtClean="0"/>
            <a:t>Shopping</a:t>
          </a:r>
          <a:endParaRPr lang="en-GB" sz="2000" dirty="0"/>
        </a:p>
      </dgm:t>
    </dgm:pt>
    <dgm:pt modelId="{56C25E00-8D62-4718-A461-5E9976A2942F}" type="parTrans" cxnId="{3F933EED-4828-4A6B-96ED-575E92DB4699}">
      <dgm:prSet/>
      <dgm:spPr/>
      <dgm:t>
        <a:bodyPr/>
        <a:lstStyle/>
        <a:p>
          <a:endParaRPr lang="en-GB"/>
        </a:p>
      </dgm:t>
    </dgm:pt>
    <dgm:pt modelId="{9EA21C68-691B-4020-9741-F09E591C946C}" type="sibTrans" cxnId="{3F933EED-4828-4A6B-96ED-575E92DB4699}">
      <dgm:prSet/>
      <dgm:spPr/>
      <dgm:t>
        <a:bodyPr/>
        <a:lstStyle/>
        <a:p>
          <a:endParaRPr lang="en-GB"/>
        </a:p>
      </dgm:t>
    </dgm:pt>
    <dgm:pt modelId="{B8E2592D-E27C-4AF8-B878-7C5F6E9C769F}">
      <dgm:prSet phldrT="[Text]" custT="1">
        <dgm:style>
          <a:lnRef idx="0">
            <a:schemeClr val="accent4"/>
          </a:lnRef>
          <a:fillRef idx="3">
            <a:schemeClr val="accent4"/>
          </a:fillRef>
          <a:effectRef idx="3">
            <a:schemeClr val="accent4"/>
          </a:effectRef>
          <a:fontRef idx="minor">
            <a:schemeClr val="lt1"/>
          </a:fontRef>
        </dgm:style>
      </dgm:prSet>
      <dgm:spPr/>
      <dgm:t>
        <a:bodyPr/>
        <a:lstStyle/>
        <a:p>
          <a:r>
            <a:rPr lang="en-GB" sz="2800" dirty="0" smtClean="0">
              <a:solidFill>
                <a:srgbClr val="FFFF00"/>
              </a:solidFill>
            </a:rPr>
            <a:t>NCB</a:t>
          </a:r>
          <a:endParaRPr lang="en-GB" sz="2800" dirty="0">
            <a:solidFill>
              <a:srgbClr val="FFFF00"/>
            </a:solidFill>
          </a:endParaRPr>
        </a:p>
      </dgm:t>
    </dgm:pt>
    <dgm:pt modelId="{0A82D398-652E-480D-8968-021EA76839E6}" type="parTrans" cxnId="{D939C449-0409-43FC-AF0B-516033CBA557}">
      <dgm:prSet/>
      <dgm:spPr/>
      <dgm:t>
        <a:bodyPr/>
        <a:lstStyle/>
        <a:p>
          <a:endParaRPr lang="en-GB"/>
        </a:p>
      </dgm:t>
    </dgm:pt>
    <dgm:pt modelId="{DFF61AE1-3E61-4995-A02B-969DB4C246E9}" type="sibTrans" cxnId="{D939C449-0409-43FC-AF0B-516033CBA557}">
      <dgm:prSet/>
      <dgm:spPr/>
      <dgm:t>
        <a:bodyPr/>
        <a:lstStyle/>
        <a:p>
          <a:endParaRPr lang="en-GB"/>
        </a:p>
      </dgm:t>
    </dgm:pt>
    <dgm:pt modelId="{B6D267F3-4AD0-4DF5-AEA4-E14916B14B02}">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a:lstStyle/>
        <a:p>
          <a:endParaRPr lang="en-GB" sz="3600" dirty="0" smtClean="0"/>
        </a:p>
        <a:p>
          <a:r>
            <a:rPr lang="en-GB" sz="3600" dirty="0" smtClean="0"/>
            <a:t>ICB</a:t>
          </a:r>
          <a:endParaRPr lang="en-GB" sz="3600" dirty="0"/>
        </a:p>
      </dgm:t>
    </dgm:pt>
    <dgm:pt modelId="{5DCF085F-917A-4F16-9AAB-8CFB56E6262E}" type="parTrans" cxnId="{F41AEB67-2DFE-4624-9013-6385D8BCF3A9}">
      <dgm:prSet/>
      <dgm:spPr/>
      <dgm:t>
        <a:bodyPr/>
        <a:lstStyle/>
        <a:p>
          <a:endParaRPr lang="en-GB"/>
        </a:p>
      </dgm:t>
    </dgm:pt>
    <dgm:pt modelId="{480F244F-B51C-4942-BBCC-BC3509D5968C}" type="sibTrans" cxnId="{F41AEB67-2DFE-4624-9013-6385D8BCF3A9}">
      <dgm:prSet/>
      <dgm:spPr/>
      <dgm:t>
        <a:bodyPr/>
        <a:lstStyle/>
        <a:p>
          <a:endParaRPr lang="en-GB"/>
        </a:p>
      </dgm:t>
    </dgm:pt>
    <dgm:pt modelId="{712C4B98-2188-48E0-A5CE-C9FB7DE08D64}" type="pres">
      <dgm:prSet presAssocID="{A0757975-D2FD-4F10-A6E6-C2A3DF35A9C2}" presName="Name0" presStyleCnt="0">
        <dgm:presLayoutVars>
          <dgm:dir/>
          <dgm:animLvl val="lvl"/>
          <dgm:resizeHandles val="exact"/>
        </dgm:presLayoutVars>
      </dgm:prSet>
      <dgm:spPr/>
    </dgm:pt>
    <dgm:pt modelId="{745115B7-FB44-4F57-B109-F22B9627FF42}" type="pres">
      <dgm:prSet presAssocID="{19F2FCCE-A33D-42F1-A262-32CD33FD3E0D}" presName="Name8" presStyleCnt="0"/>
      <dgm:spPr/>
    </dgm:pt>
    <dgm:pt modelId="{89913D71-316D-4247-BC78-7C330983A3DC}" type="pres">
      <dgm:prSet presAssocID="{19F2FCCE-A33D-42F1-A262-32CD33FD3E0D}" presName="level" presStyleLbl="node1" presStyleIdx="0" presStyleCnt="3" custScaleY="80734">
        <dgm:presLayoutVars>
          <dgm:chMax val="1"/>
          <dgm:bulletEnabled val="1"/>
        </dgm:presLayoutVars>
      </dgm:prSet>
      <dgm:spPr/>
      <dgm:t>
        <a:bodyPr/>
        <a:lstStyle/>
        <a:p>
          <a:endParaRPr lang="en-GB"/>
        </a:p>
      </dgm:t>
    </dgm:pt>
    <dgm:pt modelId="{D7F10688-FEE8-4E69-A286-9022E85A26BB}" type="pres">
      <dgm:prSet presAssocID="{19F2FCCE-A33D-42F1-A262-32CD33FD3E0D}" presName="levelTx" presStyleLbl="revTx" presStyleIdx="0" presStyleCnt="0">
        <dgm:presLayoutVars>
          <dgm:chMax val="1"/>
          <dgm:bulletEnabled val="1"/>
        </dgm:presLayoutVars>
      </dgm:prSet>
      <dgm:spPr/>
      <dgm:t>
        <a:bodyPr/>
        <a:lstStyle/>
        <a:p>
          <a:endParaRPr lang="en-GB"/>
        </a:p>
      </dgm:t>
    </dgm:pt>
    <dgm:pt modelId="{18843C43-73C1-4F2B-AA3D-948A1E447E64}" type="pres">
      <dgm:prSet presAssocID="{B8E2592D-E27C-4AF8-B878-7C5F6E9C769F}" presName="Name8" presStyleCnt="0"/>
      <dgm:spPr/>
    </dgm:pt>
    <dgm:pt modelId="{FE3A7ED3-4EA0-4423-A57C-07767765C830}" type="pres">
      <dgm:prSet presAssocID="{B8E2592D-E27C-4AF8-B878-7C5F6E9C769F}" presName="level" presStyleLbl="node1" presStyleIdx="1" presStyleCnt="3" custScaleY="117575" custLinFactNeighborY="-2024">
        <dgm:presLayoutVars>
          <dgm:chMax val="1"/>
          <dgm:bulletEnabled val="1"/>
        </dgm:presLayoutVars>
      </dgm:prSet>
      <dgm:spPr/>
      <dgm:t>
        <a:bodyPr/>
        <a:lstStyle/>
        <a:p>
          <a:endParaRPr lang="en-GB"/>
        </a:p>
      </dgm:t>
    </dgm:pt>
    <dgm:pt modelId="{A6D4210A-F6BA-41C1-AB34-1E39B4782FD3}" type="pres">
      <dgm:prSet presAssocID="{B8E2592D-E27C-4AF8-B878-7C5F6E9C769F}" presName="levelTx" presStyleLbl="revTx" presStyleIdx="0" presStyleCnt="0">
        <dgm:presLayoutVars>
          <dgm:chMax val="1"/>
          <dgm:bulletEnabled val="1"/>
        </dgm:presLayoutVars>
      </dgm:prSet>
      <dgm:spPr/>
      <dgm:t>
        <a:bodyPr/>
        <a:lstStyle/>
        <a:p>
          <a:endParaRPr lang="en-GB"/>
        </a:p>
      </dgm:t>
    </dgm:pt>
    <dgm:pt modelId="{4F17D972-112D-433C-B7F8-16D1BA0019E9}" type="pres">
      <dgm:prSet presAssocID="{B6D267F3-4AD0-4DF5-AEA4-E14916B14B02}" presName="Name8" presStyleCnt="0"/>
      <dgm:spPr/>
    </dgm:pt>
    <dgm:pt modelId="{A257E625-F3DF-4AFA-9FE8-4A9B1F3628AA}" type="pres">
      <dgm:prSet presAssocID="{B6D267F3-4AD0-4DF5-AEA4-E14916B14B02}" presName="level" presStyleLbl="node1" presStyleIdx="2" presStyleCnt="3" custScaleY="175740" custLinFactNeighborX="-1852" custLinFactNeighborY="-3016">
        <dgm:presLayoutVars>
          <dgm:chMax val="1"/>
          <dgm:bulletEnabled val="1"/>
        </dgm:presLayoutVars>
      </dgm:prSet>
      <dgm:spPr/>
      <dgm:t>
        <a:bodyPr/>
        <a:lstStyle/>
        <a:p>
          <a:endParaRPr lang="en-GB"/>
        </a:p>
      </dgm:t>
    </dgm:pt>
    <dgm:pt modelId="{A3EFBAD5-D658-4BAA-924D-2989386691D0}" type="pres">
      <dgm:prSet presAssocID="{B6D267F3-4AD0-4DF5-AEA4-E14916B14B02}" presName="levelTx" presStyleLbl="revTx" presStyleIdx="0" presStyleCnt="0">
        <dgm:presLayoutVars>
          <dgm:chMax val="1"/>
          <dgm:bulletEnabled val="1"/>
        </dgm:presLayoutVars>
      </dgm:prSet>
      <dgm:spPr/>
      <dgm:t>
        <a:bodyPr/>
        <a:lstStyle/>
        <a:p>
          <a:endParaRPr lang="en-GB"/>
        </a:p>
      </dgm:t>
    </dgm:pt>
  </dgm:ptLst>
  <dgm:cxnLst>
    <dgm:cxn modelId="{18128CF3-A95B-4EBB-8C14-804178AB0ADA}" type="presOf" srcId="{B6D267F3-4AD0-4DF5-AEA4-E14916B14B02}" destId="{A3EFBAD5-D658-4BAA-924D-2989386691D0}" srcOrd="1" destOrd="0" presId="urn:microsoft.com/office/officeart/2005/8/layout/pyramid1"/>
    <dgm:cxn modelId="{9439C64D-43D6-45AF-B7C0-7C63D0D13816}" type="presOf" srcId="{B8E2592D-E27C-4AF8-B878-7C5F6E9C769F}" destId="{FE3A7ED3-4EA0-4423-A57C-07767765C830}" srcOrd="0" destOrd="0" presId="urn:microsoft.com/office/officeart/2005/8/layout/pyramid1"/>
    <dgm:cxn modelId="{B318BFB9-1892-4C94-9D6B-9A911FCB9ED0}" type="presOf" srcId="{19F2FCCE-A33D-42F1-A262-32CD33FD3E0D}" destId="{D7F10688-FEE8-4E69-A286-9022E85A26BB}" srcOrd="1" destOrd="0" presId="urn:microsoft.com/office/officeart/2005/8/layout/pyramid1"/>
    <dgm:cxn modelId="{F41AEB67-2DFE-4624-9013-6385D8BCF3A9}" srcId="{A0757975-D2FD-4F10-A6E6-C2A3DF35A9C2}" destId="{B6D267F3-4AD0-4DF5-AEA4-E14916B14B02}" srcOrd="2" destOrd="0" parTransId="{5DCF085F-917A-4F16-9AAB-8CFB56E6262E}" sibTransId="{480F244F-B51C-4942-BBCC-BC3509D5968C}"/>
    <dgm:cxn modelId="{EC7A49BF-273F-4716-A208-7B60E08B081A}" type="presOf" srcId="{B8E2592D-E27C-4AF8-B878-7C5F6E9C769F}" destId="{A6D4210A-F6BA-41C1-AB34-1E39B4782FD3}" srcOrd="1" destOrd="0" presId="urn:microsoft.com/office/officeart/2005/8/layout/pyramid1"/>
    <dgm:cxn modelId="{D939C449-0409-43FC-AF0B-516033CBA557}" srcId="{A0757975-D2FD-4F10-A6E6-C2A3DF35A9C2}" destId="{B8E2592D-E27C-4AF8-B878-7C5F6E9C769F}" srcOrd="1" destOrd="0" parTransId="{0A82D398-652E-480D-8968-021EA76839E6}" sibTransId="{DFF61AE1-3E61-4995-A02B-969DB4C246E9}"/>
    <dgm:cxn modelId="{3F933EED-4828-4A6B-96ED-575E92DB4699}" srcId="{A0757975-D2FD-4F10-A6E6-C2A3DF35A9C2}" destId="{19F2FCCE-A33D-42F1-A262-32CD33FD3E0D}" srcOrd="0" destOrd="0" parTransId="{56C25E00-8D62-4718-A461-5E9976A2942F}" sibTransId="{9EA21C68-691B-4020-9741-F09E591C946C}"/>
    <dgm:cxn modelId="{81A1C857-6FB2-4A9D-9431-F611E6ECDC3D}" type="presOf" srcId="{19F2FCCE-A33D-42F1-A262-32CD33FD3E0D}" destId="{89913D71-316D-4247-BC78-7C330983A3DC}" srcOrd="0" destOrd="0" presId="urn:microsoft.com/office/officeart/2005/8/layout/pyramid1"/>
    <dgm:cxn modelId="{96405014-BB46-40DE-BAF1-54BD2FEEBC6E}" type="presOf" srcId="{B6D267F3-4AD0-4DF5-AEA4-E14916B14B02}" destId="{A257E625-F3DF-4AFA-9FE8-4A9B1F3628AA}" srcOrd="0" destOrd="0" presId="urn:microsoft.com/office/officeart/2005/8/layout/pyramid1"/>
    <dgm:cxn modelId="{784C9838-CE7B-4638-AFA1-9FFB64CE8EFD}" type="presOf" srcId="{A0757975-D2FD-4F10-A6E6-C2A3DF35A9C2}" destId="{712C4B98-2188-48E0-A5CE-C9FB7DE08D64}" srcOrd="0" destOrd="0" presId="urn:microsoft.com/office/officeart/2005/8/layout/pyramid1"/>
    <dgm:cxn modelId="{DDD444D3-7D97-4D1B-A205-50984271E817}" type="presParOf" srcId="{712C4B98-2188-48E0-A5CE-C9FB7DE08D64}" destId="{745115B7-FB44-4F57-B109-F22B9627FF42}" srcOrd="0" destOrd="0" presId="urn:microsoft.com/office/officeart/2005/8/layout/pyramid1"/>
    <dgm:cxn modelId="{17A078C5-E075-473A-8052-0FFD9DDA070B}" type="presParOf" srcId="{745115B7-FB44-4F57-B109-F22B9627FF42}" destId="{89913D71-316D-4247-BC78-7C330983A3DC}" srcOrd="0" destOrd="0" presId="urn:microsoft.com/office/officeart/2005/8/layout/pyramid1"/>
    <dgm:cxn modelId="{9E7C5F7C-F126-4F42-846D-784987FE3899}" type="presParOf" srcId="{745115B7-FB44-4F57-B109-F22B9627FF42}" destId="{D7F10688-FEE8-4E69-A286-9022E85A26BB}" srcOrd="1" destOrd="0" presId="urn:microsoft.com/office/officeart/2005/8/layout/pyramid1"/>
    <dgm:cxn modelId="{D923D0BA-009B-4186-B2AD-BB0CF667E6D0}" type="presParOf" srcId="{712C4B98-2188-48E0-A5CE-C9FB7DE08D64}" destId="{18843C43-73C1-4F2B-AA3D-948A1E447E64}" srcOrd="1" destOrd="0" presId="urn:microsoft.com/office/officeart/2005/8/layout/pyramid1"/>
    <dgm:cxn modelId="{4F995428-0ED9-4BE9-A59B-C4A195567B06}" type="presParOf" srcId="{18843C43-73C1-4F2B-AA3D-948A1E447E64}" destId="{FE3A7ED3-4EA0-4423-A57C-07767765C830}" srcOrd="0" destOrd="0" presId="urn:microsoft.com/office/officeart/2005/8/layout/pyramid1"/>
    <dgm:cxn modelId="{C43352D1-8CA2-4417-BF5D-822460F93159}" type="presParOf" srcId="{18843C43-73C1-4F2B-AA3D-948A1E447E64}" destId="{A6D4210A-F6BA-41C1-AB34-1E39B4782FD3}" srcOrd="1" destOrd="0" presId="urn:microsoft.com/office/officeart/2005/8/layout/pyramid1"/>
    <dgm:cxn modelId="{B370CB7A-B327-4709-985A-29A700AB5A80}" type="presParOf" srcId="{712C4B98-2188-48E0-A5CE-C9FB7DE08D64}" destId="{4F17D972-112D-433C-B7F8-16D1BA0019E9}" srcOrd="2" destOrd="0" presId="urn:microsoft.com/office/officeart/2005/8/layout/pyramid1"/>
    <dgm:cxn modelId="{10ADFDAB-5347-4036-B3D7-252E836A6B99}" type="presParOf" srcId="{4F17D972-112D-433C-B7F8-16D1BA0019E9}" destId="{A257E625-F3DF-4AFA-9FE8-4A9B1F3628AA}" srcOrd="0" destOrd="0" presId="urn:microsoft.com/office/officeart/2005/8/layout/pyramid1"/>
    <dgm:cxn modelId="{37C1E04B-4B8C-4784-9B67-75D3E108E424}" type="presParOf" srcId="{4F17D972-112D-433C-B7F8-16D1BA0019E9}" destId="{A3EFBAD5-D658-4BAA-924D-2989386691D0}"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E4B90D-34B3-405E-AC7F-B82FB6503377}" type="datetimeFigureOut">
              <a:rPr lang="en-IN" smtClean="0"/>
              <a:t>16-11-2015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096560-F1A1-4F87-A03B-0F009E60522A}" type="slidenum">
              <a:rPr lang="en-IN" smtClean="0"/>
              <a:t>‹#›</a:t>
            </a:fld>
            <a:endParaRPr lang="en-IN"/>
          </a:p>
        </p:txBody>
      </p:sp>
    </p:spTree>
    <p:extLst>
      <p:ext uri="{BB962C8B-B14F-4D97-AF65-F5344CB8AC3E}">
        <p14:creationId xmlns:p14="http://schemas.microsoft.com/office/powerpoint/2010/main" val="2508567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2096560-F1A1-4F87-A03B-0F009E60522A}" type="slidenum">
              <a:rPr lang="en-IN" smtClean="0"/>
              <a:t>1</a:t>
            </a:fld>
            <a:endParaRPr lang="en-IN"/>
          </a:p>
        </p:txBody>
      </p:sp>
    </p:spTree>
    <p:extLst>
      <p:ext uri="{BB962C8B-B14F-4D97-AF65-F5344CB8AC3E}">
        <p14:creationId xmlns:p14="http://schemas.microsoft.com/office/powerpoint/2010/main" val="11567317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74E68C-695A-466D-B47A-E783189F1238}" type="slidenum">
              <a:rPr lang="en-US" smtClean="0"/>
              <a:pPr/>
              <a:t>26</a:t>
            </a:fld>
            <a:endParaRPr lang="en-US"/>
          </a:p>
        </p:txBody>
      </p:sp>
    </p:spTree>
    <p:extLst>
      <p:ext uri="{BB962C8B-B14F-4D97-AF65-F5344CB8AC3E}">
        <p14:creationId xmlns:p14="http://schemas.microsoft.com/office/powerpoint/2010/main" val="22850320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74E68C-695A-466D-B47A-E783189F1238}" type="slidenum">
              <a:rPr lang="en-US" smtClean="0"/>
              <a:pPr/>
              <a:t>27</a:t>
            </a:fld>
            <a:endParaRPr lang="en-US"/>
          </a:p>
        </p:txBody>
      </p:sp>
    </p:spTree>
    <p:extLst>
      <p:ext uri="{BB962C8B-B14F-4D97-AF65-F5344CB8AC3E}">
        <p14:creationId xmlns:p14="http://schemas.microsoft.com/office/powerpoint/2010/main" val="34323086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74E68C-695A-466D-B47A-E783189F1238}" type="slidenum">
              <a:rPr lang="en-US" smtClean="0"/>
              <a:pPr/>
              <a:t>28</a:t>
            </a:fld>
            <a:endParaRPr lang="en-US"/>
          </a:p>
        </p:txBody>
      </p:sp>
    </p:spTree>
    <p:extLst>
      <p:ext uri="{BB962C8B-B14F-4D97-AF65-F5344CB8AC3E}">
        <p14:creationId xmlns:p14="http://schemas.microsoft.com/office/powerpoint/2010/main" val="1219446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 ADB/OECD</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0874E68C-695A-466D-B47A-E783189F1238}" type="slidenum">
              <a:rPr lang="en-US" smtClean="0"/>
              <a:pPr/>
              <a:t>2</a:t>
            </a:fld>
            <a:endParaRPr lang="en-US"/>
          </a:p>
        </p:txBody>
      </p:sp>
    </p:spTree>
    <p:extLst>
      <p:ext uri="{BB962C8B-B14F-4D97-AF65-F5344CB8AC3E}">
        <p14:creationId xmlns:p14="http://schemas.microsoft.com/office/powerpoint/2010/main" val="2758488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2096560-F1A1-4F87-A03B-0F009E60522A}" type="slidenum">
              <a:rPr lang="en-IN" smtClean="0"/>
              <a:t>4</a:t>
            </a:fld>
            <a:endParaRPr lang="en-IN"/>
          </a:p>
        </p:txBody>
      </p:sp>
    </p:spTree>
    <p:extLst>
      <p:ext uri="{BB962C8B-B14F-4D97-AF65-F5344CB8AC3E}">
        <p14:creationId xmlns:p14="http://schemas.microsoft.com/office/powerpoint/2010/main" val="3998966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5D155976-BC71-444F-BFC9-88FC2E2E8654}" type="slidenum">
              <a:rPr lang="en-IN" smtClean="0"/>
              <a:pPr/>
              <a:t>5</a:t>
            </a:fld>
            <a:endParaRPr lang="en-IN" dirty="0"/>
          </a:p>
        </p:txBody>
      </p:sp>
    </p:spTree>
    <p:extLst>
      <p:ext uri="{BB962C8B-B14F-4D97-AF65-F5344CB8AC3E}">
        <p14:creationId xmlns:p14="http://schemas.microsoft.com/office/powerpoint/2010/main" val="3992351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BB01E8E0-7E47-4BF0-B0AE-93DD3A766378}" type="slidenum">
              <a:rPr lang="zh-CN" altLang="en-US"/>
              <a:pPr/>
              <a:t>10</a:t>
            </a:fld>
            <a:endParaRPr lang="zh-CN" altLang="en-US"/>
          </a:p>
        </p:txBody>
      </p:sp>
      <p:sp>
        <p:nvSpPr>
          <p:cNvPr id="455686" name="Rectangle 6"/>
          <p:cNvSpPr>
            <a:spLocks noGrp="1" noRot="1" noChangeAspect="1" noChangeArrowheads="1" noTextEdit="1"/>
          </p:cNvSpPr>
          <p:nvPr>
            <p:ph type="sldImg"/>
          </p:nvPr>
        </p:nvSpPr>
        <p:spPr>
          <a:xfrm>
            <a:off x="-3535363" y="1177925"/>
            <a:ext cx="13884276" cy="7810500"/>
          </a:xfrm>
          <a:ln/>
        </p:spPr>
      </p:sp>
      <p:sp>
        <p:nvSpPr>
          <p:cNvPr id="455687" name="Rectangle 7"/>
          <p:cNvSpPr>
            <a:spLocks noGrp="1" noChangeArrowheads="1"/>
          </p:cNvSpPr>
          <p:nvPr>
            <p:ph type="body" idx="1"/>
          </p:nvPr>
        </p:nvSpPr>
        <p:spPr/>
        <p:txBody>
          <a:bodyPr/>
          <a:lstStyle/>
          <a:p>
            <a:endParaRPr lang="zh-CN" altLang="en-US"/>
          </a:p>
        </p:txBody>
      </p:sp>
      <p:sp>
        <p:nvSpPr>
          <p:cNvPr id="6" name="Header Placeholder 5"/>
          <p:cNvSpPr>
            <a:spLocks noGrp="1"/>
          </p:cNvSpPr>
          <p:nvPr>
            <p:ph type="hdr" sz="quarter" idx="10"/>
          </p:nvPr>
        </p:nvSpPr>
        <p:spPr/>
        <p:txBody>
          <a:bodyPr/>
          <a:lstStyle/>
          <a:p>
            <a:r>
              <a:rPr lang="en-GB" smtClean="0"/>
              <a:t>Executive Devlopment Program Bangalore Jun 2012</a:t>
            </a:r>
            <a:endParaRPr lang="en-GB"/>
          </a:p>
        </p:txBody>
      </p:sp>
    </p:spTree>
    <p:extLst>
      <p:ext uri="{BB962C8B-B14F-4D97-AF65-F5344CB8AC3E}">
        <p14:creationId xmlns:p14="http://schemas.microsoft.com/office/powerpoint/2010/main" val="2360078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Definition of </a:t>
            </a:r>
            <a:r>
              <a:rPr lang="en-US" baseline="0" dirty="0" smtClean="0"/>
              <a:t> Categories, Goods, Works and Services/Non Consultancy Services. </a:t>
            </a:r>
            <a:endParaRPr lang="en-US" dirty="0"/>
          </a:p>
        </p:txBody>
      </p:sp>
      <p:sp>
        <p:nvSpPr>
          <p:cNvPr id="4" name="Slide Number Placeholder 3"/>
          <p:cNvSpPr>
            <a:spLocks noGrp="1"/>
          </p:cNvSpPr>
          <p:nvPr>
            <p:ph type="sldNum" sz="quarter" idx="10"/>
          </p:nvPr>
        </p:nvSpPr>
        <p:spPr/>
        <p:txBody>
          <a:bodyPr/>
          <a:lstStyle/>
          <a:p>
            <a:fld id="{0874E68C-695A-466D-B47A-E783189F1238}" type="slidenum">
              <a:rPr lang="en-US" smtClean="0"/>
              <a:pPr/>
              <a:t>11</a:t>
            </a:fld>
            <a:endParaRPr lang="en-US"/>
          </a:p>
        </p:txBody>
      </p:sp>
      <p:sp>
        <p:nvSpPr>
          <p:cNvPr id="5" name="Header Placeholder 4"/>
          <p:cNvSpPr>
            <a:spLocks noGrp="1"/>
          </p:cNvSpPr>
          <p:nvPr>
            <p:ph type="hdr" sz="quarter" idx="11"/>
          </p:nvPr>
        </p:nvSpPr>
        <p:spPr/>
        <p:txBody>
          <a:bodyPr/>
          <a:lstStyle/>
          <a:p>
            <a:r>
              <a:rPr lang="en-GB" smtClean="0"/>
              <a:t>Executive Devlopment Program Bangalore Jun 2012</a:t>
            </a:r>
            <a:endParaRPr lang="en-GB"/>
          </a:p>
        </p:txBody>
      </p:sp>
    </p:spTree>
    <p:extLst>
      <p:ext uri="{BB962C8B-B14F-4D97-AF65-F5344CB8AC3E}">
        <p14:creationId xmlns:p14="http://schemas.microsoft.com/office/powerpoint/2010/main" val="3984870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2096560-F1A1-4F87-A03B-0F009E60522A}" type="slidenum">
              <a:rPr lang="en-IN" smtClean="0"/>
              <a:t>16</a:t>
            </a:fld>
            <a:endParaRPr lang="en-IN"/>
          </a:p>
        </p:txBody>
      </p:sp>
    </p:spTree>
    <p:extLst>
      <p:ext uri="{BB962C8B-B14F-4D97-AF65-F5344CB8AC3E}">
        <p14:creationId xmlns:p14="http://schemas.microsoft.com/office/powerpoint/2010/main" val="3914591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874E68C-695A-466D-B47A-E783189F1238}" type="slidenum">
              <a:rPr lang="en-US" smtClean="0"/>
              <a:pPr/>
              <a:t>18</a:t>
            </a:fld>
            <a:endParaRPr lang="en-US"/>
          </a:p>
        </p:txBody>
      </p:sp>
      <p:sp>
        <p:nvSpPr>
          <p:cNvPr id="5" name="Header Placeholder 4"/>
          <p:cNvSpPr>
            <a:spLocks noGrp="1"/>
          </p:cNvSpPr>
          <p:nvPr>
            <p:ph type="hdr" sz="quarter" idx="11"/>
          </p:nvPr>
        </p:nvSpPr>
        <p:spPr/>
        <p:txBody>
          <a:bodyPr/>
          <a:lstStyle/>
          <a:p>
            <a:r>
              <a:rPr lang="en-GB" smtClean="0"/>
              <a:t>Executive Devlopment Program Bangalore Jun 2012</a:t>
            </a:r>
            <a:endParaRPr lang="en-GB"/>
          </a:p>
        </p:txBody>
      </p:sp>
    </p:spTree>
    <p:extLst>
      <p:ext uri="{BB962C8B-B14F-4D97-AF65-F5344CB8AC3E}">
        <p14:creationId xmlns:p14="http://schemas.microsoft.com/office/powerpoint/2010/main" val="31942066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C7526098-BC29-4202-BC8A-DEC7381841A5}" type="slidenum">
              <a:rPr lang="zh-CN" altLang="en-US"/>
              <a:pPr/>
              <a:t>25</a:t>
            </a:fld>
            <a:endParaRPr lang="zh-CN" altLang="en-US"/>
          </a:p>
        </p:txBody>
      </p:sp>
      <p:sp>
        <p:nvSpPr>
          <p:cNvPr id="184322" name="Rectangle 2"/>
          <p:cNvSpPr>
            <a:spLocks noGrp="1" noRot="1" noChangeAspect="1" noChangeArrowheads="1" noTextEdit="1"/>
          </p:cNvSpPr>
          <p:nvPr>
            <p:ph type="sldImg"/>
          </p:nvPr>
        </p:nvSpPr>
        <p:spPr>
          <a:xfrm>
            <a:off x="-274638" y="965200"/>
            <a:ext cx="7562851" cy="4254500"/>
          </a:xfrm>
          <a:ln/>
        </p:spPr>
      </p:sp>
      <p:sp>
        <p:nvSpPr>
          <p:cNvPr id="184323" name="Rectangle 3"/>
          <p:cNvSpPr>
            <a:spLocks noGrp="1" noChangeArrowheads="1"/>
          </p:cNvSpPr>
          <p:nvPr>
            <p:ph type="body" idx="1"/>
          </p:nvPr>
        </p:nvSpPr>
        <p:spPr>
          <a:xfrm>
            <a:off x="632780" y="5537150"/>
            <a:ext cx="5711728" cy="268194"/>
          </a:xfrm>
        </p:spPr>
        <p:txBody>
          <a:bodyPr/>
          <a:lstStyle/>
          <a:p>
            <a:r>
              <a:rPr lang="en-US" altLang="zh-CN" b="1" dirty="0" smtClean="0"/>
              <a:t>Deleted slide 46</a:t>
            </a:r>
          </a:p>
          <a:p>
            <a:endParaRPr lang="en-US" altLang="zh-CN"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Not clear</a:t>
            </a:r>
          </a:p>
        </p:txBody>
      </p:sp>
      <p:sp>
        <p:nvSpPr>
          <p:cNvPr id="184324" name="McK Separator"/>
          <p:cNvSpPr>
            <a:spLocks noChangeShapeType="1"/>
          </p:cNvSpPr>
          <p:nvPr/>
        </p:nvSpPr>
        <p:spPr bwMode="auto">
          <a:xfrm>
            <a:off x="833309" y="1530846"/>
            <a:ext cx="5316240" cy="0"/>
          </a:xfrm>
          <a:prstGeom prst="line">
            <a:avLst/>
          </a:prstGeom>
          <a:noFill/>
          <a:ln w="9525">
            <a:solidFill>
              <a:schemeClr val="tx1"/>
            </a:solidFill>
            <a:round/>
            <a:headEnd/>
            <a:tailEnd/>
          </a:ln>
          <a:effectLst/>
        </p:spPr>
        <p:txBody>
          <a:bodyPr lIns="97329" tIns="48664" rIns="97329" bIns="48664"/>
          <a:lstStyle/>
          <a:p>
            <a:endParaRPr lang="en-US"/>
          </a:p>
        </p:txBody>
      </p:sp>
    </p:spTree>
    <p:extLst>
      <p:ext uri="{BB962C8B-B14F-4D97-AF65-F5344CB8AC3E}">
        <p14:creationId xmlns:p14="http://schemas.microsoft.com/office/powerpoint/2010/main" val="3953517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EA2B0E2-369A-4A11-B388-AD11DDAEF09B}" type="datetime1">
              <a:rPr lang="en-US" smtClean="0"/>
              <a:t>11/16/2015</a:t>
            </a:fld>
            <a:endParaRPr lang="en-IN"/>
          </a:p>
        </p:txBody>
      </p:sp>
      <p:sp>
        <p:nvSpPr>
          <p:cNvPr id="5" name="Footer Placeholder 4"/>
          <p:cNvSpPr>
            <a:spLocks noGrp="1"/>
          </p:cNvSpPr>
          <p:nvPr>
            <p:ph type="ftr" sz="quarter" idx="11"/>
          </p:nvPr>
        </p:nvSpPr>
        <p:spPr/>
        <p:txBody>
          <a:bodyPr/>
          <a:lstStyle/>
          <a:p>
            <a:r>
              <a:rPr lang="en-IN" smtClean="0"/>
              <a:t>Procurement Training - APT MDP Hyderabad</a:t>
            </a:r>
            <a:endParaRPr lang="en-IN"/>
          </a:p>
        </p:txBody>
      </p:sp>
      <p:sp>
        <p:nvSpPr>
          <p:cNvPr id="6" name="Slide Number Placeholder 5"/>
          <p:cNvSpPr>
            <a:spLocks noGrp="1"/>
          </p:cNvSpPr>
          <p:nvPr>
            <p:ph type="sldNum" sz="quarter" idx="12"/>
          </p:nvPr>
        </p:nvSpPr>
        <p:spPr/>
        <p:txBody>
          <a:bodyPr/>
          <a:lstStyle/>
          <a:p>
            <a:fld id="{6A280754-DBC5-4C92-91AE-8B732F901870}" type="slidenum">
              <a:rPr lang="en-IN" smtClean="0"/>
              <a:t>‹#›</a:t>
            </a:fld>
            <a:endParaRPr lang="en-IN"/>
          </a:p>
        </p:txBody>
      </p:sp>
    </p:spTree>
    <p:extLst>
      <p:ext uri="{BB962C8B-B14F-4D97-AF65-F5344CB8AC3E}">
        <p14:creationId xmlns:p14="http://schemas.microsoft.com/office/powerpoint/2010/main" val="2231711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21B5C64-EAC4-44C2-8C44-8D917D32BAAE}" type="datetime1">
              <a:rPr lang="en-US" smtClean="0"/>
              <a:t>11/16/2015</a:t>
            </a:fld>
            <a:endParaRPr lang="en-IN"/>
          </a:p>
        </p:txBody>
      </p:sp>
      <p:sp>
        <p:nvSpPr>
          <p:cNvPr id="5" name="Footer Placeholder 4"/>
          <p:cNvSpPr>
            <a:spLocks noGrp="1"/>
          </p:cNvSpPr>
          <p:nvPr>
            <p:ph type="ftr" sz="quarter" idx="11"/>
          </p:nvPr>
        </p:nvSpPr>
        <p:spPr/>
        <p:txBody>
          <a:bodyPr/>
          <a:lstStyle/>
          <a:p>
            <a:r>
              <a:rPr lang="en-IN" smtClean="0"/>
              <a:t>Procurement Training - APT MDP Hyderabad</a:t>
            </a:r>
            <a:endParaRPr lang="en-IN"/>
          </a:p>
        </p:txBody>
      </p:sp>
      <p:sp>
        <p:nvSpPr>
          <p:cNvPr id="6" name="Slide Number Placeholder 5"/>
          <p:cNvSpPr>
            <a:spLocks noGrp="1"/>
          </p:cNvSpPr>
          <p:nvPr>
            <p:ph type="sldNum" sz="quarter" idx="12"/>
          </p:nvPr>
        </p:nvSpPr>
        <p:spPr/>
        <p:txBody>
          <a:bodyPr/>
          <a:lstStyle/>
          <a:p>
            <a:fld id="{6A280754-DBC5-4C92-91AE-8B732F901870}" type="slidenum">
              <a:rPr lang="en-IN" smtClean="0"/>
              <a:t>‹#›</a:t>
            </a:fld>
            <a:endParaRPr lang="en-IN"/>
          </a:p>
        </p:txBody>
      </p:sp>
    </p:spTree>
    <p:extLst>
      <p:ext uri="{BB962C8B-B14F-4D97-AF65-F5344CB8AC3E}">
        <p14:creationId xmlns:p14="http://schemas.microsoft.com/office/powerpoint/2010/main" val="873000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73874D2-838E-4634-A23E-25394A39CF3A}" type="datetime1">
              <a:rPr lang="en-US" smtClean="0"/>
              <a:t>11/16/2015</a:t>
            </a:fld>
            <a:endParaRPr lang="en-IN"/>
          </a:p>
        </p:txBody>
      </p:sp>
      <p:sp>
        <p:nvSpPr>
          <p:cNvPr id="5" name="Footer Placeholder 4"/>
          <p:cNvSpPr>
            <a:spLocks noGrp="1"/>
          </p:cNvSpPr>
          <p:nvPr>
            <p:ph type="ftr" sz="quarter" idx="11"/>
          </p:nvPr>
        </p:nvSpPr>
        <p:spPr/>
        <p:txBody>
          <a:bodyPr/>
          <a:lstStyle/>
          <a:p>
            <a:r>
              <a:rPr lang="en-IN" smtClean="0"/>
              <a:t>Procurement Training - APT MDP Hyderabad</a:t>
            </a:r>
            <a:endParaRPr lang="en-IN"/>
          </a:p>
        </p:txBody>
      </p:sp>
      <p:sp>
        <p:nvSpPr>
          <p:cNvPr id="6" name="Slide Number Placeholder 5"/>
          <p:cNvSpPr>
            <a:spLocks noGrp="1"/>
          </p:cNvSpPr>
          <p:nvPr>
            <p:ph type="sldNum" sz="quarter" idx="12"/>
          </p:nvPr>
        </p:nvSpPr>
        <p:spPr/>
        <p:txBody>
          <a:bodyPr/>
          <a:lstStyle/>
          <a:p>
            <a:fld id="{6A280754-DBC5-4C92-91AE-8B732F901870}" type="slidenum">
              <a:rPr lang="en-IN" smtClean="0"/>
              <a:t>‹#›</a:t>
            </a:fld>
            <a:endParaRPr lang="en-IN"/>
          </a:p>
        </p:txBody>
      </p:sp>
    </p:spTree>
    <p:extLst>
      <p:ext uri="{BB962C8B-B14F-4D97-AF65-F5344CB8AC3E}">
        <p14:creationId xmlns:p14="http://schemas.microsoft.com/office/powerpoint/2010/main" val="3441880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384D0F9-54BC-42F5-B512-D67B4AB376BF}" type="datetime1">
              <a:rPr lang="en-US" smtClean="0"/>
              <a:t>11/16/2015</a:t>
            </a:fld>
            <a:endParaRPr lang="en-IN"/>
          </a:p>
        </p:txBody>
      </p:sp>
      <p:sp>
        <p:nvSpPr>
          <p:cNvPr id="5" name="Footer Placeholder 4"/>
          <p:cNvSpPr>
            <a:spLocks noGrp="1"/>
          </p:cNvSpPr>
          <p:nvPr>
            <p:ph type="ftr" sz="quarter" idx="11"/>
          </p:nvPr>
        </p:nvSpPr>
        <p:spPr/>
        <p:txBody>
          <a:bodyPr/>
          <a:lstStyle/>
          <a:p>
            <a:r>
              <a:rPr lang="en-IN" smtClean="0"/>
              <a:t>Procurement Training - APT MDP Hyderabad</a:t>
            </a:r>
            <a:endParaRPr lang="en-IN"/>
          </a:p>
        </p:txBody>
      </p:sp>
      <p:sp>
        <p:nvSpPr>
          <p:cNvPr id="6" name="Slide Number Placeholder 5"/>
          <p:cNvSpPr>
            <a:spLocks noGrp="1"/>
          </p:cNvSpPr>
          <p:nvPr>
            <p:ph type="sldNum" sz="quarter" idx="12"/>
          </p:nvPr>
        </p:nvSpPr>
        <p:spPr/>
        <p:txBody>
          <a:bodyPr/>
          <a:lstStyle/>
          <a:p>
            <a:fld id="{6A280754-DBC5-4C92-91AE-8B732F901870}" type="slidenum">
              <a:rPr lang="en-IN" smtClean="0"/>
              <a:t>‹#›</a:t>
            </a:fld>
            <a:endParaRPr lang="en-IN"/>
          </a:p>
        </p:txBody>
      </p:sp>
    </p:spTree>
    <p:extLst>
      <p:ext uri="{BB962C8B-B14F-4D97-AF65-F5344CB8AC3E}">
        <p14:creationId xmlns:p14="http://schemas.microsoft.com/office/powerpoint/2010/main" val="3956431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FE9F25-FB55-4450-9800-CF2769AEB91C}" type="datetime1">
              <a:rPr lang="en-US" smtClean="0"/>
              <a:t>11/16/2015</a:t>
            </a:fld>
            <a:endParaRPr lang="en-IN"/>
          </a:p>
        </p:txBody>
      </p:sp>
      <p:sp>
        <p:nvSpPr>
          <p:cNvPr id="5" name="Footer Placeholder 4"/>
          <p:cNvSpPr>
            <a:spLocks noGrp="1"/>
          </p:cNvSpPr>
          <p:nvPr>
            <p:ph type="ftr" sz="quarter" idx="11"/>
          </p:nvPr>
        </p:nvSpPr>
        <p:spPr/>
        <p:txBody>
          <a:bodyPr/>
          <a:lstStyle/>
          <a:p>
            <a:r>
              <a:rPr lang="en-IN" smtClean="0"/>
              <a:t>Procurement Training - APT MDP Hyderabad</a:t>
            </a:r>
            <a:endParaRPr lang="en-IN"/>
          </a:p>
        </p:txBody>
      </p:sp>
      <p:sp>
        <p:nvSpPr>
          <p:cNvPr id="6" name="Slide Number Placeholder 5"/>
          <p:cNvSpPr>
            <a:spLocks noGrp="1"/>
          </p:cNvSpPr>
          <p:nvPr>
            <p:ph type="sldNum" sz="quarter" idx="12"/>
          </p:nvPr>
        </p:nvSpPr>
        <p:spPr/>
        <p:txBody>
          <a:bodyPr/>
          <a:lstStyle/>
          <a:p>
            <a:fld id="{6A280754-DBC5-4C92-91AE-8B732F901870}" type="slidenum">
              <a:rPr lang="en-IN" smtClean="0"/>
              <a:t>‹#›</a:t>
            </a:fld>
            <a:endParaRPr lang="en-IN"/>
          </a:p>
        </p:txBody>
      </p:sp>
    </p:spTree>
    <p:extLst>
      <p:ext uri="{BB962C8B-B14F-4D97-AF65-F5344CB8AC3E}">
        <p14:creationId xmlns:p14="http://schemas.microsoft.com/office/powerpoint/2010/main" val="798678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57E43AB-E02B-4A75-8F64-9BFF4002B24E}" type="datetime1">
              <a:rPr lang="en-US" smtClean="0"/>
              <a:t>11/16/2015</a:t>
            </a:fld>
            <a:endParaRPr lang="en-IN"/>
          </a:p>
        </p:txBody>
      </p:sp>
      <p:sp>
        <p:nvSpPr>
          <p:cNvPr id="6" name="Footer Placeholder 5"/>
          <p:cNvSpPr>
            <a:spLocks noGrp="1"/>
          </p:cNvSpPr>
          <p:nvPr>
            <p:ph type="ftr" sz="quarter" idx="11"/>
          </p:nvPr>
        </p:nvSpPr>
        <p:spPr/>
        <p:txBody>
          <a:bodyPr/>
          <a:lstStyle/>
          <a:p>
            <a:r>
              <a:rPr lang="en-IN" smtClean="0"/>
              <a:t>Procurement Training - APT MDP Hyderabad</a:t>
            </a:r>
            <a:endParaRPr lang="en-IN"/>
          </a:p>
        </p:txBody>
      </p:sp>
      <p:sp>
        <p:nvSpPr>
          <p:cNvPr id="7" name="Slide Number Placeholder 6"/>
          <p:cNvSpPr>
            <a:spLocks noGrp="1"/>
          </p:cNvSpPr>
          <p:nvPr>
            <p:ph type="sldNum" sz="quarter" idx="12"/>
          </p:nvPr>
        </p:nvSpPr>
        <p:spPr/>
        <p:txBody>
          <a:bodyPr/>
          <a:lstStyle/>
          <a:p>
            <a:fld id="{6A280754-DBC5-4C92-91AE-8B732F901870}" type="slidenum">
              <a:rPr lang="en-IN" smtClean="0"/>
              <a:t>‹#›</a:t>
            </a:fld>
            <a:endParaRPr lang="en-IN"/>
          </a:p>
        </p:txBody>
      </p:sp>
    </p:spTree>
    <p:extLst>
      <p:ext uri="{BB962C8B-B14F-4D97-AF65-F5344CB8AC3E}">
        <p14:creationId xmlns:p14="http://schemas.microsoft.com/office/powerpoint/2010/main" val="2489854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E63E1F2-70E2-4BD9-8682-774C104E7420}" type="datetime1">
              <a:rPr lang="en-US" smtClean="0"/>
              <a:t>11/16/2015</a:t>
            </a:fld>
            <a:endParaRPr lang="en-IN"/>
          </a:p>
        </p:txBody>
      </p:sp>
      <p:sp>
        <p:nvSpPr>
          <p:cNvPr id="8" name="Footer Placeholder 7"/>
          <p:cNvSpPr>
            <a:spLocks noGrp="1"/>
          </p:cNvSpPr>
          <p:nvPr>
            <p:ph type="ftr" sz="quarter" idx="11"/>
          </p:nvPr>
        </p:nvSpPr>
        <p:spPr/>
        <p:txBody>
          <a:bodyPr/>
          <a:lstStyle/>
          <a:p>
            <a:r>
              <a:rPr lang="en-IN" smtClean="0"/>
              <a:t>Procurement Training - APT MDP Hyderabad</a:t>
            </a:r>
            <a:endParaRPr lang="en-IN"/>
          </a:p>
        </p:txBody>
      </p:sp>
      <p:sp>
        <p:nvSpPr>
          <p:cNvPr id="9" name="Slide Number Placeholder 8"/>
          <p:cNvSpPr>
            <a:spLocks noGrp="1"/>
          </p:cNvSpPr>
          <p:nvPr>
            <p:ph type="sldNum" sz="quarter" idx="12"/>
          </p:nvPr>
        </p:nvSpPr>
        <p:spPr/>
        <p:txBody>
          <a:bodyPr/>
          <a:lstStyle/>
          <a:p>
            <a:fld id="{6A280754-DBC5-4C92-91AE-8B732F901870}" type="slidenum">
              <a:rPr lang="en-IN" smtClean="0"/>
              <a:t>‹#›</a:t>
            </a:fld>
            <a:endParaRPr lang="en-IN"/>
          </a:p>
        </p:txBody>
      </p:sp>
    </p:spTree>
    <p:extLst>
      <p:ext uri="{BB962C8B-B14F-4D97-AF65-F5344CB8AC3E}">
        <p14:creationId xmlns:p14="http://schemas.microsoft.com/office/powerpoint/2010/main" val="3603035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DB379BE-4194-49A1-9ADC-752F8FBA7498}" type="datetime1">
              <a:rPr lang="en-US" smtClean="0"/>
              <a:t>11/16/2015</a:t>
            </a:fld>
            <a:endParaRPr lang="en-IN"/>
          </a:p>
        </p:txBody>
      </p:sp>
      <p:sp>
        <p:nvSpPr>
          <p:cNvPr id="4" name="Footer Placeholder 3"/>
          <p:cNvSpPr>
            <a:spLocks noGrp="1"/>
          </p:cNvSpPr>
          <p:nvPr>
            <p:ph type="ftr" sz="quarter" idx="11"/>
          </p:nvPr>
        </p:nvSpPr>
        <p:spPr/>
        <p:txBody>
          <a:bodyPr/>
          <a:lstStyle/>
          <a:p>
            <a:r>
              <a:rPr lang="en-IN" smtClean="0"/>
              <a:t>Procurement Training - APT MDP Hyderabad</a:t>
            </a:r>
            <a:endParaRPr lang="en-IN"/>
          </a:p>
        </p:txBody>
      </p:sp>
      <p:sp>
        <p:nvSpPr>
          <p:cNvPr id="5" name="Slide Number Placeholder 4"/>
          <p:cNvSpPr>
            <a:spLocks noGrp="1"/>
          </p:cNvSpPr>
          <p:nvPr>
            <p:ph type="sldNum" sz="quarter" idx="12"/>
          </p:nvPr>
        </p:nvSpPr>
        <p:spPr/>
        <p:txBody>
          <a:bodyPr/>
          <a:lstStyle/>
          <a:p>
            <a:fld id="{6A280754-DBC5-4C92-91AE-8B732F901870}" type="slidenum">
              <a:rPr lang="en-IN" smtClean="0"/>
              <a:t>‹#›</a:t>
            </a:fld>
            <a:endParaRPr lang="en-IN"/>
          </a:p>
        </p:txBody>
      </p:sp>
    </p:spTree>
    <p:extLst>
      <p:ext uri="{BB962C8B-B14F-4D97-AF65-F5344CB8AC3E}">
        <p14:creationId xmlns:p14="http://schemas.microsoft.com/office/powerpoint/2010/main" val="2754624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56EDC2-18BA-4F2F-8040-E2F6BB4B5533}" type="datetime1">
              <a:rPr lang="en-US" smtClean="0"/>
              <a:t>11/16/2015</a:t>
            </a:fld>
            <a:endParaRPr lang="en-IN"/>
          </a:p>
        </p:txBody>
      </p:sp>
      <p:sp>
        <p:nvSpPr>
          <p:cNvPr id="3" name="Footer Placeholder 2"/>
          <p:cNvSpPr>
            <a:spLocks noGrp="1"/>
          </p:cNvSpPr>
          <p:nvPr>
            <p:ph type="ftr" sz="quarter" idx="11"/>
          </p:nvPr>
        </p:nvSpPr>
        <p:spPr/>
        <p:txBody>
          <a:bodyPr/>
          <a:lstStyle/>
          <a:p>
            <a:r>
              <a:rPr lang="en-IN" smtClean="0"/>
              <a:t>Procurement Training - APT MDP Hyderabad</a:t>
            </a:r>
            <a:endParaRPr lang="en-IN"/>
          </a:p>
        </p:txBody>
      </p:sp>
      <p:sp>
        <p:nvSpPr>
          <p:cNvPr id="4" name="Slide Number Placeholder 3"/>
          <p:cNvSpPr>
            <a:spLocks noGrp="1"/>
          </p:cNvSpPr>
          <p:nvPr>
            <p:ph type="sldNum" sz="quarter" idx="12"/>
          </p:nvPr>
        </p:nvSpPr>
        <p:spPr/>
        <p:txBody>
          <a:bodyPr/>
          <a:lstStyle/>
          <a:p>
            <a:fld id="{6A280754-DBC5-4C92-91AE-8B732F901870}" type="slidenum">
              <a:rPr lang="en-IN" smtClean="0"/>
              <a:t>‹#›</a:t>
            </a:fld>
            <a:endParaRPr lang="en-IN"/>
          </a:p>
        </p:txBody>
      </p:sp>
    </p:spTree>
    <p:extLst>
      <p:ext uri="{BB962C8B-B14F-4D97-AF65-F5344CB8AC3E}">
        <p14:creationId xmlns:p14="http://schemas.microsoft.com/office/powerpoint/2010/main" val="63221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01F65C-BB17-4A44-AD3C-043677942A38}" type="datetime1">
              <a:rPr lang="en-US" smtClean="0"/>
              <a:t>11/16/2015</a:t>
            </a:fld>
            <a:endParaRPr lang="en-IN"/>
          </a:p>
        </p:txBody>
      </p:sp>
      <p:sp>
        <p:nvSpPr>
          <p:cNvPr id="6" name="Footer Placeholder 5"/>
          <p:cNvSpPr>
            <a:spLocks noGrp="1"/>
          </p:cNvSpPr>
          <p:nvPr>
            <p:ph type="ftr" sz="quarter" idx="11"/>
          </p:nvPr>
        </p:nvSpPr>
        <p:spPr/>
        <p:txBody>
          <a:bodyPr/>
          <a:lstStyle/>
          <a:p>
            <a:r>
              <a:rPr lang="en-IN" smtClean="0"/>
              <a:t>Procurement Training - APT MDP Hyderabad</a:t>
            </a:r>
            <a:endParaRPr lang="en-IN"/>
          </a:p>
        </p:txBody>
      </p:sp>
      <p:sp>
        <p:nvSpPr>
          <p:cNvPr id="7" name="Slide Number Placeholder 6"/>
          <p:cNvSpPr>
            <a:spLocks noGrp="1"/>
          </p:cNvSpPr>
          <p:nvPr>
            <p:ph type="sldNum" sz="quarter" idx="12"/>
          </p:nvPr>
        </p:nvSpPr>
        <p:spPr/>
        <p:txBody>
          <a:bodyPr/>
          <a:lstStyle/>
          <a:p>
            <a:fld id="{6A280754-DBC5-4C92-91AE-8B732F901870}" type="slidenum">
              <a:rPr lang="en-IN" smtClean="0"/>
              <a:t>‹#›</a:t>
            </a:fld>
            <a:endParaRPr lang="en-IN"/>
          </a:p>
        </p:txBody>
      </p:sp>
    </p:spTree>
    <p:extLst>
      <p:ext uri="{BB962C8B-B14F-4D97-AF65-F5344CB8AC3E}">
        <p14:creationId xmlns:p14="http://schemas.microsoft.com/office/powerpoint/2010/main" val="2535806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E5D698-4082-4ED2-821A-E16CD9E89D8C}" type="datetime1">
              <a:rPr lang="en-US" smtClean="0"/>
              <a:t>11/16/2015</a:t>
            </a:fld>
            <a:endParaRPr lang="en-IN"/>
          </a:p>
        </p:txBody>
      </p:sp>
      <p:sp>
        <p:nvSpPr>
          <p:cNvPr id="6" name="Footer Placeholder 5"/>
          <p:cNvSpPr>
            <a:spLocks noGrp="1"/>
          </p:cNvSpPr>
          <p:nvPr>
            <p:ph type="ftr" sz="quarter" idx="11"/>
          </p:nvPr>
        </p:nvSpPr>
        <p:spPr/>
        <p:txBody>
          <a:bodyPr/>
          <a:lstStyle/>
          <a:p>
            <a:r>
              <a:rPr lang="en-IN" smtClean="0"/>
              <a:t>Procurement Training - APT MDP Hyderabad</a:t>
            </a:r>
            <a:endParaRPr lang="en-IN"/>
          </a:p>
        </p:txBody>
      </p:sp>
      <p:sp>
        <p:nvSpPr>
          <p:cNvPr id="7" name="Slide Number Placeholder 6"/>
          <p:cNvSpPr>
            <a:spLocks noGrp="1"/>
          </p:cNvSpPr>
          <p:nvPr>
            <p:ph type="sldNum" sz="quarter" idx="12"/>
          </p:nvPr>
        </p:nvSpPr>
        <p:spPr/>
        <p:txBody>
          <a:bodyPr/>
          <a:lstStyle/>
          <a:p>
            <a:fld id="{6A280754-DBC5-4C92-91AE-8B732F901870}" type="slidenum">
              <a:rPr lang="en-IN" smtClean="0"/>
              <a:t>‹#›</a:t>
            </a:fld>
            <a:endParaRPr lang="en-IN"/>
          </a:p>
        </p:txBody>
      </p:sp>
    </p:spTree>
    <p:extLst>
      <p:ext uri="{BB962C8B-B14F-4D97-AF65-F5344CB8AC3E}">
        <p14:creationId xmlns:p14="http://schemas.microsoft.com/office/powerpoint/2010/main" val="2428306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E21EC8-598A-43B8-91D1-8FC7AA771963}" type="datetime1">
              <a:rPr lang="en-US" smtClean="0"/>
              <a:t>11/16/2015</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smtClean="0"/>
              <a:t>Procurement Training - APT MDP Hyderabad</a:t>
            </a:r>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280754-DBC5-4C92-91AE-8B732F901870}" type="slidenum">
              <a:rPr lang="en-IN" smtClean="0"/>
              <a:t>‹#›</a:t>
            </a:fld>
            <a:endParaRPr lang="en-IN"/>
          </a:p>
        </p:txBody>
      </p:sp>
    </p:spTree>
    <p:extLst>
      <p:ext uri="{BB962C8B-B14F-4D97-AF65-F5344CB8AC3E}">
        <p14:creationId xmlns:p14="http://schemas.microsoft.com/office/powerpoint/2010/main" val="1036964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notesSlide" Target="../notesSlides/notesSlide9.xml"/><Relationship Id="rId3" Type="http://schemas.openxmlformats.org/officeDocument/2006/relationships/tags" Target="../tags/tag3.xml"/><Relationship Id="rId7"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eb.worldbank.org/WBSITE/EXTERNAL/PROJECTS/PROCUREMENT/0,,contentMDK:50002392~menuPK:93977~pagePK:84269~piPK:60001558~theSitePK:84266,00.html"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Procurement%20Plan%20Template.docx" TargetMode="External"/><Relationship Id="rId4" Type="http://schemas.openxmlformats.org/officeDocument/2006/relationships/hyperlink" Target="http://go.worldbank.org/9P6WS4P5E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smtClean="0">
                <a:solidFill>
                  <a:schemeClr val="accent5"/>
                </a:solidFill>
              </a:rPr>
              <a:t>Preparation of Procurement Plan (PP)</a:t>
            </a:r>
            <a:endParaRPr lang="en-IN" b="1" dirty="0">
              <a:solidFill>
                <a:schemeClr val="accent5"/>
              </a:solidFill>
            </a:endParaRPr>
          </a:p>
        </p:txBody>
      </p:sp>
      <p:sp>
        <p:nvSpPr>
          <p:cNvPr id="3" name="Subtitle 2"/>
          <p:cNvSpPr>
            <a:spLocks noGrp="1"/>
          </p:cNvSpPr>
          <p:nvPr>
            <p:ph type="subTitle" idx="1"/>
          </p:nvPr>
        </p:nvSpPr>
        <p:spPr/>
        <p:txBody>
          <a:bodyPr/>
          <a:lstStyle/>
          <a:p>
            <a:r>
              <a:rPr lang="en-IN" dirty="0" smtClean="0"/>
              <a:t> A J </a:t>
            </a:r>
            <a:r>
              <a:rPr lang="en-IN" dirty="0" err="1" smtClean="0"/>
              <a:t>Vedamurthy</a:t>
            </a:r>
            <a:endParaRPr lang="en-IN" dirty="0" smtClean="0"/>
          </a:p>
          <a:p>
            <a:r>
              <a:rPr lang="en-IN" dirty="0" smtClean="0"/>
              <a:t>Procurement Consultant</a:t>
            </a:r>
          </a:p>
          <a:p>
            <a:r>
              <a:rPr lang="en-IN" dirty="0" smtClean="0"/>
              <a:t>The World Bank New Delhi Country Office</a:t>
            </a:r>
            <a:endParaRPr lang="en-IN" dirty="0"/>
          </a:p>
        </p:txBody>
      </p:sp>
      <p:sp>
        <p:nvSpPr>
          <p:cNvPr id="4" name="Date Placeholder 3"/>
          <p:cNvSpPr>
            <a:spLocks noGrp="1"/>
          </p:cNvSpPr>
          <p:nvPr>
            <p:ph type="dt" sz="half" idx="10"/>
          </p:nvPr>
        </p:nvSpPr>
        <p:spPr/>
        <p:txBody>
          <a:bodyPr/>
          <a:lstStyle/>
          <a:p>
            <a:fld id="{67D395E0-D465-4EDE-BC18-8F2322CF1343}" type="datetime1">
              <a:rPr lang="en-US" smtClean="0"/>
              <a:t>11/16/2015</a:t>
            </a:fld>
            <a:endParaRPr lang="en-IN"/>
          </a:p>
        </p:txBody>
      </p:sp>
      <p:sp>
        <p:nvSpPr>
          <p:cNvPr id="5" name="Footer Placeholder 4"/>
          <p:cNvSpPr>
            <a:spLocks noGrp="1"/>
          </p:cNvSpPr>
          <p:nvPr>
            <p:ph type="ftr" sz="quarter" idx="11"/>
          </p:nvPr>
        </p:nvSpPr>
        <p:spPr/>
        <p:txBody>
          <a:bodyPr/>
          <a:lstStyle/>
          <a:p>
            <a:r>
              <a:rPr lang="en-IN" smtClean="0"/>
              <a:t>Procurement Training - APT MDP Hyderabad</a:t>
            </a:r>
            <a:endParaRPr lang="en-IN"/>
          </a:p>
        </p:txBody>
      </p:sp>
      <p:sp>
        <p:nvSpPr>
          <p:cNvPr id="6" name="Slide Number Placeholder 5"/>
          <p:cNvSpPr>
            <a:spLocks noGrp="1"/>
          </p:cNvSpPr>
          <p:nvPr>
            <p:ph type="sldNum" sz="quarter" idx="12"/>
          </p:nvPr>
        </p:nvSpPr>
        <p:spPr/>
        <p:txBody>
          <a:bodyPr/>
          <a:lstStyle/>
          <a:p>
            <a:fld id="{6A280754-DBC5-4C92-91AE-8B732F901870}" type="slidenum">
              <a:rPr lang="en-IN" smtClean="0"/>
              <a:t>1</a:t>
            </a:fld>
            <a:endParaRPr lang="en-IN"/>
          </a:p>
        </p:txBody>
      </p:sp>
    </p:spTree>
    <p:extLst>
      <p:ext uri="{BB962C8B-B14F-4D97-AF65-F5344CB8AC3E}">
        <p14:creationId xmlns:p14="http://schemas.microsoft.com/office/powerpoint/2010/main" val="32544360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3"/>
          <p:cNvSpPr>
            <a:spLocks noGrp="1"/>
          </p:cNvSpPr>
          <p:nvPr>
            <p:ph type="sldNum" sz="quarter" idx="11"/>
          </p:nvPr>
        </p:nvSpPr>
        <p:spPr/>
        <p:txBody>
          <a:bodyPr/>
          <a:lstStyle/>
          <a:p>
            <a:endParaRPr lang="en-US" dirty="0"/>
          </a:p>
        </p:txBody>
      </p:sp>
      <p:sp>
        <p:nvSpPr>
          <p:cNvPr id="454676" name="Rectangle 20"/>
          <p:cNvSpPr>
            <a:spLocks noGrp="1" noChangeArrowheads="1"/>
          </p:cNvSpPr>
          <p:nvPr>
            <p:ph type="title"/>
          </p:nvPr>
        </p:nvSpPr>
        <p:spPr/>
        <p:txBody>
          <a:bodyPr>
            <a:normAutofit/>
          </a:bodyPr>
          <a:lstStyle/>
          <a:p>
            <a:r>
              <a:rPr lang="en-US" b="1" dirty="0" smtClean="0">
                <a:solidFill>
                  <a:srgbClr val="008000"/>
                </a:solidFill>
              </a:rPr>
              <a:t>PROCUREMENT </a:t>
            </a:r>
            <a:r>
              <a:rPr lang="en-US" altLang="zh-CN" b="1" dirty="0">
                <a:solidFill>
                  <a:srgbClr val="008000"/>
                </a:solidFill>
              </a:rPr>
              <a:t>Cycle</a:t>
            </a:r>
          </a:p>
        </p:txBody>
      </p:sp>
      <p:grpSp>
        <p:nvGrpSpPr>
          <p:cNvPr id="2" name="Group 3"/>
          <p:cNvGrpSpPr>
            <a:grpSpLocks/>
          </p:cNvGrpSpPr>
          <p:nvPr/>
        </p:nvGrpSpPr>
        <p:grpSpPr bwMode="auto">
          <a:xfrm>
            <a:off x="3886201" y="1295401"/>
            <a:ext cx="4712115" cy="4606555"/>
            <a:chOff x="2277" y="1797"/>
            <a:chExt cx="1939" cy="1953"/>
          </a:xfrm>
          <a:solidFill>
            <a:srgbClr val="FFC000"/>
          </a:solidFill>
        </p:grpSpPr>
        <p:sp>
          <p:nvSpPr>
            <p:cNvPr id="454660" name="Freeform 4"/>
            <p:cNvSpPr>
              <a:spLocks/>
            </p:cNvSpPr>
            <p:nvPr/>
          </p:nvSpPr>
          <p:spPr bwMode="blackWhite">
            <a:xfrm>
              <a:off x="2680" y="3049"/>
              <a:ext cx="584" cy="590"/>
            </a:xfrm>
            <a:custGeom>
              <a:avLst/>
              <a:gdLst/>
              <a:ahLst/>
              <a:cxnLst>
                <a:cxn ang="0">
                  <a:pos x="0" y="158"/>
                </a:cxn>
                <a:cxn ang="0">
                  <a:pos x="0" y="498"/>
                </a:cxn>
                <a:cxn ang="0">
                  <a:pos x="54" y="407"/>
                </a:cxn>
                <a:cxn ang="0">
                  <a:pos x="56" y="402"/>
                </a:cxn>
                <a:cxn ang="0">
                  <a:pos x="107" y="439"/>
                </a:cxn>
                <a:cxn ang="0">
                  <a:pos x="160" y="473"/>
                </a:cxn>
                <a:cxn ang="0">
                  <a:pos x="217" y="503"/>
                </a:cxn>
                <a:cxn ang="0">
                  <a:pos x="275" y="528"/>
                </a:cxn>
                <a:cxn ang="0">
                  <a:pos x="334" y="549"/>
                </a:cxn>
                <a:cxn ang="0">
                  <a:pos x="396" y="565"/>
                </a:cxn>
                <a:cxn ang="0">
                  <a:pos x="457" y="578"/>
                </a:cxn>
                <a:cxn ang="0">
                  <a:pos x="520" y="586"/>
                </a:cxn>
                <a:cxn ang="0">
                  <a:pos x="583" y="589"/>
                </a:cxn>
                <a:cxn ang="0">
                  <a:pos x="465" y="417"/>
                </a:cxn>
                <a:cxn ang="0">
                  <a:pos x="580" y="241"/>
                </a:cxn>
                <a:cxn ang="0">
                  <a:pos x="532" y="238"/>
                </a:cxn>
                <a:cxn ang="0">
                  <a:pos x="485" y="231"/>
                </a:cxn>
                <a:cxn ang="0">
                  <a:pos x="438" y="218"/>
                </a:cxn>
                <a:cxn ang="0">
                  <a:pos x="393" y="202"/>
                </a:cxn>
                <a:cxn ang="0">
                  <a:pos x="349" y="182"/>
                </a:cxn>
                <a:cxn ang="0">
                  <a:pos x="307" y="157"/>
                </a:cxn>
                <a:cxn ang="0">
                  <a:pos x="269" y="129"/>
                </a:cxn>
                <a:cxn ang="0">
                  <a:pos x="233" y="96"/>
                </a:cxn>
                <a:cxn ang="0">
                  <a:pos x="289" y="0"/>
                </a:cxn>
                <a:cxn ang="0">
                  <a:pos x="0" y="158"/>
                </a:cxn>
              </a:cxnLst>
              <a:rect l="0" t="0" r="r" b="b"/>
              <a:pathLst>
                <a:path w="584" h="590">
                  <a:moveTo>
                    <a:pt x="0" y="158"/>
                  </a:moveTo>
                  <a:lnTo>
                    <a:pt x="0" y="498"/>
                  </a:lnTo>
                  <a:lnTo>
                    <a:pt x="54" y="407"/>
                  </a:lnTo>
                  <a:lnTo>
                    <a:pt x="56" y="402"/>
                  </a:lnTo>
                  <a:lnTo>
                    <a:pt x="107" y="439"/>
                  </a:lnTo>
                  <a:lnTo>
                    <a:pt x="160" y="473"/>
                  </a:lnTo>
                  <a:lnTo>
                    <a:pt x="217" y="503"/>
                  </a:lnTo>
                  <a:lnTo>
                    <a:pt x="275" y="528"/>
                  </a:lnTo>
                  <a:lnTo>
                    <a:pt x="334" y="549"/>
                  </a:lnTo>
                  <a:lnTo>
                    <a:pt x="396" y="565"/>
                  </a:lnTo>
                  <a:lnTo>
                    <a:pt x="457" y="578"/>
                  </a:lnTo>
                  <a:lnTo>
                    <a:pt x="520" y="586"/>
                  </a:lnTo>
                  <a:lnTo>
                    <a:pt x="583" y="589"/>
                  </a:lnTo>
                  <a:lnTo>
                    <a:pt x="465" y="417"/>
                  </a:lnTo>
                  <a:lnTo>
                    <a:pt x="580" y="241"/>
                  </a:lnTo>
                  <a:lnTo>
                    <a:pt x="532" y="238"/>
                  </a:lnTo>
                  <a:lnTo>
                    <a:pt x="485" y="231"/>
                  </a:lnTo>
                  <a:lnTo>
                    <a:pt x="438" y="218"/>
                  </a:lnTo>
                  <a:lnTo>
                    <a:pt x="393" y="202"/>
                  </a:lnTo>
                  <a:lnTo>
                    <a:pt x="349" y="182"/>
                  </a:lnTo>
                  <a:lnTo>
                    <a:pt x="307" y="157"/>
                  </a:lnTo>
                  <a:lnTo>
                    <a:pt x="269" y="129"/>
                  </a:lnTo>
                  <a:lnTo>
                    <a:pt x="233" y="96"/>
                  </a:lnTo>
                  <a:lnTo>
                    <a:pt x="289" y="0"/>
                  </a:lnTo>
                  <a:lnTo>
                    <a:pt x="0" y="158"/>
                  </a:lnTo>
                </a:path>
              </a:pathLst>
            </a:custGeom>
            <a:grpFill/>
            <a:ln w="12700" cap="rnd" cmpd="sng">
              <a:solidFill>
                <a:schemeClr val="tx1"/>
              </a:solidFill>
              <a:prstDash val="solid"/>
              <a:round/>
              <a:headEnd/>
              <a:tailEnd/>
            </a:ln>
            <a:effectLst/>
          </p:spPr>
          <p:txBody>
            <a:bodyPr/>
            <a:lstStyle/>
            <a:p>
              <a:endParaRPr lang="en-US"/>
            </a:p>
          </p:txBody>
        </p:sp>
        <p:sp>
          <p:nvSpPr>
            <p:cNvPr id="454661" name="Freeform 5"/>
            <p:cNvSpPr>
              <a:spLocks/>
            </p:cNvSpPr>
            <p:nvPr/>
          </p:nvSpPr>
          <p:spPr bwMode="blackWhite">
            <a:xfrm>
              <a:off x="3186" y="3140"/>
              <a:ext cx="693" cy="610"/>
            </a:xfrm>
            <a:custGeom>
              <a:avLst/>
              <a:gdLst/>
              <a:ahLst/>
              <a:cxnLst>
                <a:cxn ang="0">
                  <a:pos x="692" y="238"/>
                </a:cxn>
                <a:cxn ang="0">
                  <a:pos x="482" y="190"/>
                </a:cxn>
                <a:cxn ang="0">
                  <a:pos x="441" y="0"/>
                </a:cxn>
                <a:cxn ang="0">
                  <a:pos x="409" y="27"/>
                </a:cxn>
                <a:cxn ang="0">
                  <a:pos x="374" y="52"/>
                </a:cxn>
                <a:cxn ang="0">
                  <a:pos x="337" y="74"/>
                </a:cxn>
                <a:cxn ang="0">
                  <a:pos x="299" y="93"/>
                </a:cxn>
                <a:cxn ang="0">
                  <a:pos x="259" y="110"/>
                </a:cxn>
                <a:cxn ang="0">
                  <a:pos x="219" y="121"/>
                </a:cxn>
                <a:cxn ang="0">
                  <a:pos x="177" y="130"/>
                </a:cxn>
                <a:cxn ang="0">
                  <a:pos x="177" y="29"/>
                </a:cxn>
                <a:cxn ang="0">
                  <a:pos x="0" y="326"/>
                </a:cxn>
                <a:cxn ang="0">
                  <a:pos x="177" y="609"/>
                </a:cxn>
                <a:cxn ang="0">
                  <a:pos x="177" y="486"/>
                </a:cxn>
                <a:cxn ang="0">
                  <a:pos x="177" y="480"/>
                </a:cxn>
                <a:cxn ang="0">
                  <a:pos x="233" y="473"/>
                </a:cxn>
                <a:cxn ang="0">
                  <a:pos x="288" y="462"/>
                </a:cxn>
                <a:cxn ang="0">
                  <a:pos x="343" y="447"/>
                </a:cxn>
                <a:cxn ang="0">
                  <a:pos x="396" y="428"/>
                </a:cxn>
                <a:cxn ang="0">
                  <a:pos x="448" y="406"/>
                </a:cxn>
                <a:cxn ang="0">
                  <a:pos x="498" y="382"/>
                </a:cxn>
                <a:cxn ang="0">
                  <a:pos x="547" y="353"/>
                </a:cxn>
                <a:cxn ang="0">
                  <a:pos x="598" y="318"/>
                </a:cxn>
                <a:cxn ang="0">
                  <a:pos x="646" y="280"/>
                </a:cxn>
                <a:cxn ang="0">
                  <a:pos x="692" y="238"/>
                </a:cxn>
              </a:cxnLst>
              <a:rect l="0" t="0" r="r" b="b"/>
              <a:pathLst>
                <a:path w="693" h="610">
                  <a:moveTo>
                    <a:pt x="692" y="238"/>
                  </a:moveTo>
                  <a:lnTo>
                    <a:pt x="482" y="190"/>
                  </a:lnTo>
                  <a:lnTo>
                    <a:pt x="441" y="0"/>
                  </a:lnTo>
                  <a:lnTo>
                    <a:pt x="409" y="27"/>
                  </a:lnTo>
                  <a:lnTo>
                    <a:pt x="374" y="52"/>
                  </a:lnTo>
                  <a:lnTo>
                    <a:pt x="337" y="74"/>
                  </a:lnTo>
                  <a:lnTo>
                    <a:pt x="299" y="93"/>
                  </a:lnTo>
                  <a:lnTo>
                    <a:pt x="259" y="110"/>
                  </a:lnTo>
                  <a:lnTo>
                    <a:pt x="219" y="121"/>
                  </a:lnTo>
                  <a:lnTo>
                    <a:pt x="177" y="130"/>
                  </a:lnTo>
                  <a:lnTo>
                    <a:pt x="177" y="29"/>
                  </a:lnTo>
                  <a:lnTo>
                    <a:pt x="0" y="326"/>
                  </a:lnTo>
                  <a:lnTo>
                    <a:pt x="177" y="609"/>
                  </a:lnTo>
                  <a:lnTo>
                    <a:pt x="177" y="486"/>
                  </a:lnTo>
                  <a:lnTo>
                    <a:pt x="177" y="480"/>
                  </a:lnTo>
                  <a:lnTo>
                    <a:pt x="233" y="473"/>
                  </a:lnTo>
                  <a:lnTo>
                    <a:pt x="288" y="462"/>
                  </a:lnTo>
                  <a:lnTo>
                    <a:pt x="343" y="447"/>
                  </a:lnTo>
                  <a:lnTo>
                    <a:pt x="396" y="428"/>
                  </a:lnTo>
                  <a:lnTo>
                    <a:pt x="448" y="406"/>
                  </a:lnTo>
                  <a:lnTo>
                    <a:pt x="498" y="382"/>
                  </a:lnTo>
                  <a:lnTo>
                    <a:pt x="547" y="353"/>
                  </a:lnTo>
                  <a:lnTo>
                    <a:pt x="598" y="318"/>
                  </a:lnTo>
                  <a:lnTo>
                    <a:pt x="646" y="280"/>
                  </a:lnTo>
                  <a:lnTo>
                    <a:pt x="692" y="238"/>
                  </a:lnTo>
                </a:path>
              </a:pathLst>
            </a:custGeom>
            <a:grpFill/>
            <a:ln w="12700" cap="rnd" cmpd="sng">
              <a:solidFill>
                <a:schemeClr val="tx1"/>
              </a:solidFill>
              <a:prstDash val="solid"/>
              <a:round/>
              <a:headEnd/>
              <a:tailEnd/>
            </a:ln>
            <a:effectLst/>
          </p:spPr>
          <p:txBody>
            <a:bodyPr/>
            <a:lstStyle/>
            <a:p>
              <a:endParaRPr lang="en-US"/>
            </a:p>
          </p:txBody>
        </p:sp>
        <p:sp>
          <p:nvSpPr>
            <p:cNvPr id="454662" name="Freeform 6"/>
            <p:cNvSpPr>
              <a:spLocks/>
            </p:cNvSpPr>
            <p:nvPr/>
          </p:nvSpPr>
          <p:spPr bwMode="blackWhite">
            <a:xfrm>
              <a:off x="3610" y="2730"/>
              <a:ext cx="519" cy="659"/>
            </a:xfrm>
            <a:custGeom>
              <a:avLst/>
              <a:gdLst/>
              <a:ahLst/>
              <a:cxnLst>
                <a:cxn ang="0">
                  <a:pos x="171" y="85"/>
                </a:cxn>
                <a:cxn ang="0">
                  <a:pos x="165" y="128"/>
                </a:cxn>
                <a:cxn ang="0">
                  <a:pos x="154" y="170"/>
                </a:cxn>
                <a:cxn ang="0">
                  <a:pos x="140" y="212"/>
                </a:cxn>
                <a:cxn ang="0">
                  <a:pos x="124" y="251"/>
                </a:cxn>
                <a:cxn ang="0">
                  <a:pos x="103" y="289"/>
                </a:cxn>
                <a:cxn ang="0">
                  <a:pos x="80" y="326"/>
                </a:cxn>
                <a:cxn ang="0">
                  <a:pos x="0" y="246"/>
                </a:cxn>
                <a:cxn ang="0">
                  <a:pos x="89" y="573"/>
                </a:cxn>
                <a:cxn ang="0">
                  <a:pos x="411" y="658"/>
                </a:cxn>
                <a:cxn ang="0">
                  <a:pos x="333" y="577"/>
                </a:cxn>
                <a:cxn ang="0">
                  <a:pos x="327" y="573"/>
                </a:cxn>
                <a:cxn ang="0">
                  <a:pos x="364" y="523"/>
                </a:cxn>
                <a:cxn ang="0">
                  <a:pos x="397" y="471"/>
                </a:cxn>
                <a:cxn ang="0">
                  <a:pos x="427" y="417"/>
                </a:cxn>
                <a:cxn ang="0">
                  <a:pos x="452" y="361"/>
                </a:cxn>
                <a:cxn ang="0">
                  <a:pos x="474" y="303"/>
                </a:cxn>
                <a:cxn ang="0">
                  <a:pos x="491" y="244"/>
                </a:cxn>
                <a:cxn ang="0">
                  <a:pos x="504" y="184"/>
                </a:cxn>
                <a:cxn ang="0">
                  <a:pos x="513" y="122"/>
                </a:cxn>
                <a:cxn ang="0">
                  <a:pos x="518" y="61"/>
                </a:cxn>
                <a:cxn ang="0">
                  <a:pos x="518" y="0"/>
                </a:cxn>
                <a:cxn ang="0">
                  <a:pos x="380" y="136"/>
                </a:cxn>
                <a:cxn ang="0">
                  <a:pos x="171" y="85"/>
                </a:cxn>
              </a:cxnLst>
              <a:rect l="0" t="0" r="r" b="b"/>
              <a:pathLst>
                <a:path w="519" h="659">
                  <a:moveTo>
                    <a:pt x="171" y="85"/>
                  </a:moveTo>
                  <a:lnTo>
                    <a:pt x="165" y="128"/>
                  </a:lnTo>
                  <a:lnTo>
                    <a:pt x="154" y="170"/>
                  </a:lnTo>
                  <a:lnTo>
                    <a:pt x="140" y="212"/>
                  </a:lnTo>
                  <a:lnTo>
                    <a:pt x="124" y="251"/>
                  </a:lnTo>
                  <a:lnTo>
                    <a:pt x="103" y="289"/>
                  </a:lnTo>
                  <a:lnTo>
                    <a:pt x="80" y="326"/>
                  </a:lnTo>
                  <a:lnTo>
                    <a:pt x="0" y="246"/>
                  </a:lnTo>
                  <a:lnTo>
                    <a:pt x="89" y="573"/>
                  </a:lnTo>
                  <a:lnTo>
                    <a:pt x="411" y="658"/>
                  </a:lnTo>
                  <a:lnTo>
                    <a:pt x="333" y="577"/>
                  </a:lnTo>
                  <a:lnTo>
                    <a:pt x="327" y="573"/>
                  </a:lnTo>
                  <a:lnTo>
                    <a:pt x="364" y="523"/>
                  </a:lnTo>
                  <a:lnTo>
                    <a:pt x="397" y="471"/>
                  </a:lnTo>
                  <a:lnTo>
                    <a:pt x="427" y="417"/>
                  </a:lnTo>
                  <a:lnTo>
                    <a:pt x="452" y="361"/>
                  </a:lnTo>
                  <a:lnTo>
                    <a:pt x="474" y="303"/>
                  </a:lnTo>
                  <a:lnTo>
                    <a:pt x="491" y="244"/>
                  </a:lnTo>
                  <a:lnTo>
                    <a:pt x="504" y="184"/>
                  </a:lnTo>
                  <a:lnTo>
                    <a:pt x="513" y="122"/>
                  </a:lnTo>
                  <a:lnTo>
                    <a:pt x="518" y="61"/>
                  </a:lnTo>
                  <a:lnTo>
                    <a:pt x="518" y="0"/>
                  </a:lnTo>
                  <a:lnTo>
                    <a:pt x="380" y="136"/>
                  </a:lnTo>
                  <a:lnTo>
                    <a:pt x="171" y="85"/>
                  </a:lnTo>
                </a:path>
              </a:pathLst>
            </a:custGeom>
            <a:grpFill/>
            <a:ln w="12700" cap="rnd" cmpd="sng">
              <a:solidFill>
                <a:schemeClr val="tx1"/>
              </a:solidFill>
              <a:prstDash val="solid"/>
              <a:round/>
              <a:headEnd/>
              <a:tailEnd/>
            </a:ln>
            <a:effectLst/>
          </p:spPr>
          <p:txBody>
            <a:bodyPr/>
            <a:lstStyle/>
            <a:p>
              <a:endParaRPr lang="en-US"/>
            </a:p>
          </p:txBody>
        </p:sp>
        <p:sp>
          <p:nvSpPr>
            <p:cNvPr id="454663" name="Freeform 7"/>
            <p:cNvSpPr>
              <a:spLocks/>
            </p:cNvSpPr>
            <p:nvPr/>
          </p:nvSpPr>
          <p:spPr bwMode="blackWhite">
            <a:xfrm>
              <a:off x="3645" y="2160"/>
              <a:ext cx="571" cy="677"/>
            </a:xfrm>
            <a:custGeom>
              <a:avLst/>
              <a:gdLst/>
              <a:ahLst/>
              <a:cxnLst>
                <a:cxn ang="0">
                  <a:pos x="0" y="245"/>
                </a:cxn>
                <a:cxn ang="0">
                  <a:pos x="28" y="279"/>
                </a:cxn>
                <a:cxn ang="0">
                  <a:pos x="52" y="315"/>
                </a:cxn>
                <a:cxn ang="0">
                  <a:pos x="74" y="352"/>
                </a:cxn>
                <a:cxn ang="0">
                  <a:pos x="93" y="391"/>
                </a:cxn>
                <a:cxn ang="0">
                  <a:pos x="107" y="432"/>
                </a:cxn>
                <a:cxn ang="0">
                  <a:pos x="119" y="475"/>
                </a:cxn>
                <a:cxn ang="0">
                  <a:pos x="128" y="516"/>
                </a:cxn>
                <a:cxn ang="0">
                  <a:pos x="133" y="560"/>
                </a:cxn>
                <a:cxn ang="0">
                  <a:pos x="127" y="561"/>
                </a:cxn>
                <a:cxn ang="0">
                  <a:pos x="8" y="594"/>
                </a:cxn>
                <a:cxn ang="0">
                  <a:pos x="337" y="676"/>
                </a:cxn>
                <a:cxn ang="0">
                  <a:pos x="570" y="443"/>
                </a:cxn>
                <a:cxn ang="0">
                  <a:pos x="469" y="470"/>
                </a:cxn>
                <a:cxn ang="0">
                  <a:pos x="459" y="412"/>
                </a:cxn>
                <a:cxn ang="0">
                  <a:pos x="444" y="354"/>
                </a:cxn>
                <a:cxn ang="0">
                  <a:pos x="425" y="299"/>
                </a:cxn>
                <a:cxn ang="0">
                  <a:pos x="403" y="244"/>
                </a:cxn>
                <a:cxn ang="0">
                  <a:pos x="378" y="191"/>
                </a:cxn>
                <a:cxn ang="0">
                  <a:pos x="347" y="140"/>
                </a:cxn>
                <a:cxn ang="0">
                  <a:pos x="315" y="90"/>
                </a:cxn>
                <a:cxn ang="0">
                  <a:pos x="279" y="44"/>
                </a:cxn>
                <a:cxn ang="0">
                  <a:pos x="240" y="0"/>
                </a:cxn>
                <a:cxn ang="0">
                  <a:pos x="191" y="200"/>
                </a:cxn>
                <a:cxn ang="0">
                  <a:pos x="0" y="245"/>
                </a:cxn>
              </a:cxnLst>
              <a:rect l="0" t="0" r="r" b="b"/>
              <a:pathLst>
                <a:path w="571" h="677">
                  <a:moveTo>
                    <a:pt x="0" y="245"/>
                  </a:moveTo>
                  <a:lnTo>
                    <a:pt x="28" y="279"/>
                  </a:lnTo>
                  <a:lnTo>
                    <a:pt x="52" y="315"/>
                  </a:lnTo>
                  <a:lnTo>
                    <a:pt x="74" y="352"/>
                  </a:lnTo>
                  <a:lnTo>
                    <a:pt x="93" y="391"/>
                  </a:lnTo>
                  <a:lnTo>
                    <a:pt x="107" y="432"/>
                  </a:lnTo>
                  <a:lnTo>
                    <a:pt x="119" y="475"/>
                  </a:lnTo>
                  <a:lnTo>
                    <a:pt x="128" y="516"/>
                  </a:lnTo>
                  <a:lnTo>
                    <a:pt x="133" y="560"/>
                  </a:lnTo>
                  <a:lnTo>
                    <a:pt x="127" y="561"/>
                  </a:lnTo>
                  <a:lnTo>
                    <a:pt x="8" y="594"/>
                  </a:lnTo>
                  <a:lnTo>
                    <a:pt x="337" y="676"/>
                  </a:lnTo>
                  <a:lnTo>
                    <a:pt x="570" y="443"/>
                  </a:lnTo>
                  <a:lnTo>
                    <a:pt x="469" y="470"/>
                  </a:lnTo>
                  <a:lnTo>
                    <a:pt x="459" y="412"/>
                  </a:lnTo>
                  <a:lnTo>
                    <a:pt x="444" y="354"/>
                  </a:lnTo>
                  <a:lnTo>
                    <a:pt x="425" y="299"/>
                  </a:lnTo>
                  <a:lnTo>
                    <a:pt x="403" y="244"/>
                  </a:lnTo>
                  <a:lnTo>
                    <a:pt x="378" y="191"/>
                  </a:lnTo>
                  <a:lnTo>
                    <a:pt x="347" y="140"/>
                  </a:lnTo>
                  <a:lnTo>
                    <a:pt x="315" y="90"/>
                  </a:lnTo>
                  <a:lnTo>
                    <a:pt x="279" y="44"/>
                  </a:lnTo>
                  <a:lnTo>
                    <a:pt x="240" y="0"/>
                  </a:lnTo>
                  <a:lnTo>
                    <a:pt x="191" y="200"/>
                  </a:lnTo>
                  <a:lnTo>
                    <a:pt x="0" y="245"/>
                  </a:lnTo>
                </a:path>
              </a:pathLst>
            </a:custGeom>
            <a:grpFill/>
            <a:ln w="12700" cap="rnd" cmpd="sng">
              <a:solidFill>
                <a:schemeClr val="tx1"/>
              </a:solidFill>
              <a:prstDash val="solid"/>
              <a:round/>
              <a:headEnd/>
              <a:tailEnd/>
            </a:ln>
            <a:effectLst/>
          </p:spPr>
          <p:txBody>
            <a:bodyPr/>
            <a:lstStyle/>
            <a:p>
              <a:endParaRPr lang="en-US"/>
            </a:p>
          </p:txBody>
        </p:sp>
        <p:sp>
          <p:nvSpPr>
            <p:cNvPr id="454664" name="Freeform 8"/>
            <p:cNvSpPr>
              <a:spLocks/>
            </p:cNvSpPr>
            <p:nvPr/>
          </p:nvSpPr>
          <p:spPr bwMode="blackWhite">
            <a:xfrm>
              <a:off x="3268" y="1892"/>
              <a:ext cx="626" cy="526"/>
            </a:xfrm>
            <a:custGeom>
              <a:avLst/>
              <a:gdLst/>
              <a:ahLst/>
              <a:cxnLst>
                <a:cxn ang="0">
                  <a:pos x="213" y="525"/>
                </a:cxn>
                <a:cxn ang="0">
                  <a:pos x="545" y="445"/>
                </a:cxn>
                <a:cxn ang="0">
                  <a:pos x="625" y="115"/>
                </a:cxn>
                <a:cxn ang="0">
                  <a:pos x="545" y="193"/>
                </a:cxn>
                <a:cxn ang="0">
                  <a:pos x="536" y="203"/>
                </a:cxn>
                <a:cxn ang="0">
                  <a:pos x="489" y="167"/>
                </a:cxn>
                <a:cxn ang="0">
                  <a:pos x="442" y="134"/>
                </a:cxn>
                <a:cxn ang="0">
                  <a:pos x="391" y="104"/>
                </a:cxn>
                <a:cxn ang="0">
                  <a:pos x="338" y="79"/>
                </a:cxn>
                <a:cxn ang="0">
                  <a:pos x="285" y="57"/>
                </a:cxn>
                <a:cxn ang="0">
                  <a:pos x="230" y="37"/>
                </a:cxn>
                <a:cxn ang="0">
                  <a:pos x="173" y="22"/>
                </a:cxn>
                <a:cxn ang="0">
                  <a:pos x="116" y="12"/>
                </a:cxn>
                <a:cxn ang="0">
                  <a:pos x="58" y="4"/>
                </a:cxn>
                <a:cxn ang="0">
                  <a:pos x="0" y="0"/>
                </a:cxn>
                <a:cxn ang="0">
                  <a:pos x="130" y="196"/>
                </a:cxn>
                <a:cxn ang="0">
                  <a:pos x="32" y="348"/>
                </a:cxn>
                <a:cxn ang="0">
                  <a:pos x="79" y="355"/>
                </a:cxn>
                <a:cxn ang="0">
                  <a:pos x="124" y="365"/>
                </a:cxn>
                <a:cxn ang="0">
                  <a:pos x="168" y="380"/>
                </a:cxn>
                <a:cxn ang="0">
                  <a:pos x="211" y="398"/>
                </a:cxn>
                <a:cxn ang="0">
                  <a:pos x="251" y="422"/>
                </a:cxn>
                <a:cxn ang="0">
                  <a:pos x="291" y="447"/>
                </a:cxn>
                <a:cxn ang="0">
                  <a:pos x="213" y="525"/>
                </a:cxn>
              </a:cxnLst>
              <a:rect l="0" t="0" r="r" b="b"/>
              <a:pathLst>
                <a:path w="626" h="526">
                  <a:moveTo>
                    <a:pt x="213" y="525"/>
                  </a:moveTo>
                  <a:lnTo>
                    <a:pt x="545" y="445"/>
                  </a:lnTo>
                  <a:lnTo>
                    <a:pt x="625" y="115"/>
                  </a:lnTo>
                  <a:lnTo>
                    <a:pt x="545" y="193"/>
                  </a:lnTo>
                  <a:lnTo>
                    <a:pt x="536" y="203"/>
                  </a:lnTo>
                  <a:lnTo>
                    <a:pt x="489" y="167"/>
                  </a:lnTo>
                  <a:lnTo>
                    <a:pt x="442" y="134"/>
                  </a:lnTo>
                  <a:lnTo>
                    <a:pt x="391" y="104"/>
                  </a:lnTo>
                  <a:lnTo>
                    <a:pt x="338" y="79"/>
                  </a:lnTo>
                  <a:lnTo>
                    <a:pt x="285" y="57"/>
                  </a:lnTo>
                  <a:lnTo>
                    <a:pt x="230" y="37"/>
                  </a:lnTo>
                  <a:lnTo>
                    <a:pt x="173" y="22"/>
                  </a:lnTo>
                  <a:lnTo>
                    <a:pt x="116" y="12"/>
                  </a:lnTo>
                  <a:lnTo>
                    <a:pt x="58" y="4"/>
                  </a:lnTo>
                  <a:lnTo>
                    <a:pt x="0" y="0"/>
                  </a:lnTo>
                  <a:lnTo>
                    <a:pt x="130" y="196"/>
                  </a:lnTo>
                  <a:lnTo>
                    <a:pt x="32" y="348"/>
                  </a:lnTo>
                  <a:lnTo>
                    <a:pt x="79" y="355"/>
                  </a:lnTo>
                  <a:lnTo>
                    <a:pt x="124" y="365"/>
                  </a:lnTo>
                  <a:lnTo>
                    <a:pt x="168" y="380"/>
                  </a:lnTo>
                  <a:lnTo>
                    <a:pt x="211" y="398"/>
                  </a:lnTo>
                  <a:lnTo>
                    <a:pt x="251" y="422"/>
                  </a:lnTo>
                  <a:lnTo>
                    <a:pt x="291" y="447"/>
                  </a:lnTo>
                  <a:lnTo>
                    <a:pt x="213" y="525"/>
                  </a:lnTo>
                </a:path>
              </a:pathLst>
            </a:custGeom>
            <a:grpFill/>
            <a:ln w="12700" cap="rnd" cmpd="sng">
              <a:solidFill>
                <a:schemeClr val="tx1"/>
              </a:solidFill>
              <a:prstDash val="solid"/>
              <a:round/>
              <a:headEnd/>
              <a:tailEnd/>
            </a:ln>
            <a:effectLst/>
          </p:spPr>
          <p:txBody>
            <a:bodyPr/>
            <a:lstStyle/>
            <a:p>
              <a:endParaRPr lang="en-US"/>
            </a:p>
          </p:txBody>
        </p:sp>
        <p:sp>
          <p:nvSpPr>
            <p:cNvPr id="454665" name="Freeform 9"/>
            <p:cNvSpPr>
              <a:spLocks/>
            </p:cNvSpPr>
            <p:nvPr/>
          </p:nvSpPr>
          <p:spPr bwMode="blackWhite">
            <a:xfrm>
              <a:off x="2701" y="1797"/>
              <a:ext cx="658" cy="583"/>
            </a:xfrm>
            <a:custGeom>
              <a:avLst/>
              <a:gdLst/>
              <a:ahLst/>
              <a:cxnLst>
                <a:cxn ang="0">
                  <a:pos x="252" y="554"/>
                </a:cxn>
                <a:cxn ang="0">
                  <a:pos x="286" y="530"/>
                </a:cxn>
                <a:cxn ang="0">
                  <a:pos x="322" y="509"/>
                </a:cxn>
                <a:cxn ang="0">
                  <a:pos x="361" y="491"/>
                </a:cxn>
                <a:cxn ang="0">
                  <a:pos x="400" y="477"/>
                </a:cxn>
                <a:cxn ang="0">
                  <a:pos x="441" y="466"/>
                </a:cxn>
                <a:cxn ang="0">
                  <a:pos x="482" y="458"/>
                </a:cxn>
                <a:cxn ang="0">
                  <a:pos x="482" y="459"/>
                </a:cxn>
                <a:cxn ang="0">
                  <a:pos x="482" y="582"/>
                </a:cxn>
                <a:cxn ang="0">
                  <a:pos x="657" y="292"/>
                </a:cxn>
                <a:cxn ang="0">
                  <a:pos x="482" y="0"/>
                </a:cxn>
                <a:cxn ang="0">
                  <a:pos x="482" y="107"/>
                </a:cxn>
                <a:cxn ang="0">
                  <a:pos x="424" y="114"/>
                </a:cxn>
                <a:cxn ang="0">
                  <a:pos x="368" y="124"/>
                </a:cxn>
                <a:cxn ang="0">
                  <a:pos x="312" y="139"/>
                </a:cxn>
                <a:cxn ang="0">
                  <a:pos x="256" y="158"/>
                </a:cxn>
                <a:cxn ang="0">
                  <a:pos x="203" y="180"/>
                </a:cxn>
                <a:cxn ang="0">
                  <a:pos x="151" y="205"/>
                </a:cxn>
                <a:cxn ang="0">
                  <a:pos x="101" y="235"/>
                </a:cxn>
                <a:cxn ang="0">
                  <a:pos x="49" y="270"/>
                </a:cxn>
                <a:cxn ang="0">
                  <a:pos x="0" y="308"/>
                </a:cxn>
                <a:cxn ang="0">
                  <a:pos x="211" y="357"/>
                </a:cxn>
                <a:cxn ang="0">
                  <a:pos x="252" y="554"/>
                </a:cxn>
              </a:cxnLst>
              <a:rect l="0" t="0" r="r" b="b"/>
              <a:pathLst>
                <a:path w="658" h="583">
                  <a:moveTo>
                    <a:pt x="252" y="554"/>
                  </a:moveTo>
                  <a:lnTo>
                    <a:pt x="286" y="530"/>
                  </a:lnTo>
                  <a:lnTo>
                    <a:pt x="322" y="509"/>
                  </a:lnTo>
                  <a:lnTo>
                    <a:pt x="361" y="491"/>
                  </a:lnTo>
                  <a:lnTo>
                    <a:pt x="400" y="477"/>
                  </a:lnTo>
                  <a:lnTo>
                    <a:pt x="441" y="466"/>
                  </a:lnTo>
                  <a:lnTo>
                    <a:pt x="482" y="458"/>
                  </a:lnTo>
                  <a:lnTo>
                    <a:pt x="482" y="459"/>
                  </a:lnTo>
                  <a:lnTo>
                    <a:pt x="482" y="582"/>
                  </a:lnTo>
                  <a:lnTo>
                    <a:pt x="657" y="292"/>
                  </a:lnTo>
                  <a:lnTo>
                    <a:pt x="482" y="0"/>
                  </a:lnTo>
                  <a:lnTo>
                    <a:pt x="482" y="107"/>
                  </a:lnTo>
                  <a:lnTo>
                    <a:pt x="424" y="114"/>
                  </a:lnTo>
                  <a:lnTo>
                    <a:pt x="368" y="124"/>
                  </a:lnTo>
                  <a:lnTo>
                    <a:pt x="312" y="139"/>
                  </a:lnTo>
                  <a:lnTo>
                    <a:pt x="256" y="158"/>
                  </a:lnTo>
                  <a:lnTo>
                    <a:pt x="203" y="180"/>
                  </a:lnTo>
                  <a:lnTo>
                    <a:pt x="151" y="205"/>
                  </a:lnTo>
                  <a:lnTo>
                    <a:pt x="101" y="235"/>
                  </a:lnTo>
                  <a:lnTo>
                    <a:pt x="49" y="270"/>
                  </a:lnTo>
                  <a:lnTo>
                    <a:pt x="0" y="308"/>
                  </a:lnTo>
                  <a:lnTo>
                    <a:pt x="211" y="357"/>
                  </a:lnTo>
                  <a:lnTo>
                    <a:pt x="252" y="554"/>
                  </a:lnTo>
                </a:path>
              </a:pathLst>
            </a:custGeom>
            <a:solidFill>
              <a:srgbClr val="FFC000"/>
            </a:solidFill>
            <a:ln w="12700" cap="rnd" cmpd="sng">
              <a:solidFill>
                <a:schemeClr val="tx1"/>
              </a:solidFill>
              <a:prstDash val="solid"/>
              <a:round/>
              <a:headEnd/>
              <a:tailEnd/>
            </a:ln>
            <a:effectLst/>
          </p:spPr>
          <p:txBody>
            <a:bodyPr/>
            <a:lstStyle/>
            <a:p>
              <a:endParaRPr lang="en-US"/>
            </a:p>
          </p:txBody>
        </p:sp>
        <p:sp>
          <p:nvSpPr>
            <p:cNvPr id="454666" name="Freeform 10"/>
            <p:cNvSpPr>
              <a:spLocks/>
            </p:cNvSpPr>
            <p:nvPr/>
          </p:nvSpPr>
          <p:spPr bwMode="blackWhite">
            <a:xfrm>
              <a:off x="2403" y="2096"/>
              <a:ext cx="562" cy="631"/>
            </a:xfrm>
            <a:custGeom>
              <a:avLst/>
              <a:gdLst/>
              <a:ahLst/>
              <a:cxnLst>
                <a:cxn ang="0">
                  <a:pos x="350" y="629"/>
                </a:cxn>
                <a:cxn ang="0">
                  <a:pos x="357" y="583"/>
                </a:cxn>
                <a:cxn ang="0">
                  <a:pos x="368" y="536"/>
                </a:cxn>
                <a:cxn ang="0">
                  <a:pos x="383" y="491"/>
                </a:cxn>
                <a:cxn ang="0">
                  <a:pos x="401" y="447"/>
                </a:cxn>
                <a:cxn ang="0">
                  <a:pos x="423" y="405"/>
                </a:cxn>
                <a:cxn ang="0">
                  <a:pos x="450" y="367"/>
                </a:cxn>
                <a:cxn ang="0">
                  <a:pos x="480" y="330"/>
                </a:cxn>
                <a:cxn ang="0">
                  <a:pos x="561" y="411"/>
                </a:cxn>
                <a:cxn ang="0">
                  <a:pos x="487" y="86"/>
                </a:cxn>
                <a:cxn ang="0">
                  <a:pos x="487" y="85"/>
                </a:cxn>
                <a:cxn ang="0">
                  <a:pos x="151" y="0"/>
                </a:cxn>
                <a:cxn ang="0">
                  <a:pos x="230" y="80"/>
                </a:cxn>
                <a:cxn ang="0">
                  <a:pos x="234" y="83"/>
                </a:cxn>
                <a:cxn ang="0">
                  <a:pos x="194" y="130"/>
                </a:cxn>
                <a:cxn ang="0">
                  <a:pos x="158" y="177"/>
                </a:cxn>
                <a:cxn ang="0">
                  <a:pos x="124" y="228"/>
                </a:cxn>
                <a:cxn ang="0">
                  <a:pos x="94" y="281"/>
                </a:cxn>
                <a:cxn ang="0">
                  <a:pos x="69" y="336"/>
                </a:cxn>
                <a:cxn ang="0">
                  <a:pos x="47" y="393"/>
                </a:cxn>
                <a:cxn ang="0">
                  <a:pos x="29" y="450"/>
                </a:cxn>
                <a:cxn ang="0">
                  <a:pos x="15" y="510"/>
                </a:cxn>
                <a:cxn ang="0">
                  <a:pos x="5" y="570"/>
                </a:cxn>
                <a:cxn ang="0">
                  <a:pos x="0" y="630"/>
                </a:cxn>
                <a:cxn ang="0">
                  <a:pos x="168" y="518"/>
                </a:cxn>
                <a:cxn ang="0">
                  <a:pos x="350" y="629"/>
                </a:cxn>
              </a:cxnLst>
              <a:rect l="0" t="0" r="r" b="b"/>
              <a:pathLst>
                <a:path w="562" h="631">
                  <a:moveTo>
                    <a:pt x="350" y="629"/>
                  </a:moveTo>
                  <a:lnTo>
                    <a:pt x="357" y="583"/>
                  </a:lnTo>
                  <a:lnTo>
                    <a:pt x="368" y="536"/>
                  </a:lnTo>
                  <a:lnTo>
                    <a:pt x="383" y="491"/>
                  </a:lnTo>
                  <a:lnTo>
                    <a:pt x="401" y="447"/>
                  </a:lnTo>
                  <a:lnTo>
                    <a:pt x="423" y="405"/>
                  </a:lnTo>
                  <a:lnTo>
                    <a:pt x="450" y="367"/>
                  </a:lnTo>
                  <a:lnTo>
                    <a:pt x="480" y="330"/>
                  </a:lnTo>
                  <a:lnTo>
                    <a:pt x="561" y="411"/>
                  </a:lnTo>
                  <a:lnTo>
                    <a:pt x="487" y="86"/>
                  </a:lnTo>
                  <a:lnTo>
                    <a:pt x="487" y="85"/>
                  </a:lnTo>
                  <a:lnTo>
                    <a:pt x="151" y="0"/>
                  </a:lnTo>
                  <a:lnTo>
                    <a:pt x="230" y="80"/>
                  </a:lnTo>
                  <a:lnTo>
                    <a:pt x="234" y="83"/>
                  </a:lnTo>
                  <a:lnTo>
                    <a:pt x="194" y="130"/>
                  </a:lnTo>
                  <a:lnTo>
                    <a:pt x="158" y="177"/>
                  </a:lnTo>
                  <a:lnTo>
                    <a:pt x="124" y="228"/>
                  </a:lnTo>
                  <a:lnTo>
                    <a:pt x="94" y="281"/>
                  </a:lnTo>
                  <a:lnTo>
                    <a:pt x="69" y="336"/>
                  </a:lnTo>
                  <a:lnTo>
                    <a:pt x="47" y="393"/>
                  </a:lnTo>
                  <a:lnTo>
                    <a:pt x="29" y="450"/>
                  </a:lnTo>
                  <a:lnTo>
                    <a:pt x="15" y="510"/>
                  </a:lnTo>
                  <a:lnTo>
                    <a:pt x="5" y="570"/>
                  </a:lnTo>
                  <a:lnTo>
                    <a:pt x="0" y="630"/>
                  </a:lnTo>
                  <a:lnTo>
                    <a:pt x="168" y="518"/>
                  </a:lnTo>
                  <a:lnTo>
                    <a:pt x="350" y="629"/>
                  </a:lnTo>
                </a:path>
              </a:pathLst>
            </a:custGeom>
            <a:solidFill>
              <a:srgbClr val="FFC000"/>
            </a:solidFill>
            <a:ln w="12700" cap="rnd" cmpd="sng">
              <a:solidFill>
                <a:schemeClr val="tx1"/>
              </a:solidFill>
              <a:prstDash val="solid"/>
              <a:round/>
              <a:headEnd/>
              <a:tailEnd/>
            </a:ln>
            <a:effectLst/>
          </p:spPr>
          <p:txBody>
            <a:bodyPr/>
            <a:lstStyle/>
            <a:p>
              <a:endParaRPr lang="en-US"/>
            </a:p>
          </p:txBody>
        </p:sp>
        <p:sp>
          <p:nvSpPr>
            <p:cNvPr id="454667" name="Freeform 11"/>
            <p:cNvSpPr>
              <a:spLocks/>
            </p:cNvSpPr>
            <p:nvPr/>
          </p:nvSpPr>
          <p:spPr bwMode="blackWhite">
            <a:xfrm>
              <a:off x="2277" y="2646"/>
              <a:ext cx="583" cy="738"/>
            </a:xfrm>
            <a:custGeom>
              <a:avLst/>
              <a:gdLst/>
              <a:ahLst/>
              <a:cxnLst>
                <a:cxn ang="0">
                  <a:pos x="578" y="440"/>
                </a:cxn>
                <a:cxn ang="0">
                  <a:pos x="552" y="401"/>
                </a:cxn>
                <a:cxn ang="0">
                  <a:pos x="529" y="359"/>
                </a:cxn>
                <a:cxn ang="0">
                  <a:pos x="510" y="316"/>
                </a:cxn>
                <a:cxn ang="0">
                  <a:pos x="495" y="271"/>
                </a:cxn>
                <a:cxn ang="0">
                  <a:pos x="483" y="226"/>
                </a:cxn>
                <a:cxn ang="0">
                  <a:pos x="476" y="179"/>
                </a:cxn>
                <a:cxn ang="0">
                  <a:pos x="582" y="179"/>
                </a:cxn>
                <a:cxn ang="0">
                  <a:pos x="301" y="0"/>
                </a:cxn>
                <a:cxn ang="0">
                  <a:pos x="299" y="1"/>
                </a:cxn>
                <a:cxn ang="0">
                  <a:pos x="0" y="179"/>
                </a:cxn>
                <a:cxn ang="0">
                  <a:pos x="112" y="179"/>
                </a:cxn>
                <a:cxn ang="0">
                  <a:pos x="127" y="179"/>
                </a:cxn>
                <a:cxn ang="0">
                  <a:pos x="133" y="241"/>
                </a:cxn>
                <a:cxn ang="0">
                  <a:pos x="145" y="302"/>
                </a:cxn>
                <a:cxn ang="0">
                  <a:pos x="159" y="363"/>
                </a:cxn>
                <a:cxn ang="0">
                  <a:pos x="178" y="423"/>
                </a:cxn>
                <a:cxn ang="0">
                  <a:pos x="202" y="481"/>
                </a:cxn>
                <a:cxn ang="0">
                  <a:pos x="230" y="537"/>
                </a:cxn>
                <a:cxn ang="0">
                  <a:pos x="261" y="590"/>
                </a:cxn>
                <a:cxn ang="0">
                  <a:pos x="297" y="642"/>
                </a:cxn>
                <a:cxn ang="0">
                  <a:pos x="335" y="691"/>
                </a:cxn>
                <a:cxn ang="0">
                  <a:pos x="378" y="737"/>
                </a:cxn>
                <a:cxn ang="0">
                  <a:pos x="378" y="540"/>
                </a:cxn>
                <a:cxn ang="0">
                  <a:pos x="578" y="440"/>
                </a:cxn>
              </a:cxnLst>
              <a:rect l="0" t="0" r="r" b="b"/>
              <a:pathLst>
                <a:path w="583" h="738">
                  <a:moveTo>
                    <a:pt x="578" y="440"/>
                  </a:moveTo>
                  <a:lnTo>
                    <a:pt x="552" y="401"/>
                  </a:lnTo>
                  <a:lnTo>
                    <a:pt x="529" y="359"/>
                  </a:lnTo>
                  <a:lnTo>
                    <a:pt x="510" y="316"/>
                  </a:lnTo>
                  <a:lnTo>
                    <a:pt x="495" y="271"/>
                  </a:lnTo>
                  <a:lnTo>
                    <a:pt x="483" y="226"/>
                  </a:lnTo>
                  <a:lnTo>
                    <a:pt x="476" y="179"/>
                  </a:lnTo>
                  <a:lnTo>
                    <a:pt x="582" y="179"/>
                  </a:lnTo>
                  <a:lnTo>
                    <a:pt x="301" y="0"/>
                  </a:lnTo>
                  <a:lnTo>
                    <a:pt x="299" y="1"/>
                  </a:lnTo>
                  <a:lnTo>
                    <a:pt x="0" y="179"/>
                  </a:lnTo>
                  <a:lnTo>
                    <a:pt x="112" y="179"/>
                  </a:lnTo>
                  <a:lnTo>
                    <a:pt x="127" y="179"/>
                  </a:lnTo>
                  <a:lnTo>
                    <a:pt x="133" y="241"/>
                  </a:lnTo>
                  <a:lnTo>
                    <a:pt x="145" y="302"/>
                  </a:lnTo>
                  <a:lnTo>
                    <a:pt x="159" y="363"/>
                  </a:lnTo>
                  <a:lnTo>
                    <a:pt x="178" y="423"/>
                  </a:lnTo>
                  <a:lnTo>
                    <a:pt x="202" y="481"/>
                  </a:lnTo>
                  <a:lnTo>
                    <a:pt x="230" y="537"/>
                  </a:lnTo>
                  <a:lnTo>
                    <a:pt x="261" y="590"/>
                  </a:lnTo>
                  <a:lnTo>
                    <a:pt x="297" y="642"/>
                  </a:lnTo>
                  <a:lnTo>
                    <a:pt x="335" y="691"/>
                  </a:lnTo>
                  <a:lnTo>
                    <a:pt x="378" y="737"/>
                  </a:lnTo>
                  <a:lnTo>
                    <a:pt x="378" y="540"/>
                  </a:lnTo>
                  <a:lnTo>
                    <a:pt x="578" y="440"/>
                  </a:lnTo>
                </a:path>
              </a:pathLst>
            </a:custGeom>
            <a:solidFill>
              <a:srgbClr val="FFC000"/>
            </a:solidFill>
            <a:ln w="12700" cap="rnd" cmpd="sng">
              <a:solidFill>
                <a:schemeClr val="tx1"/>
              </a:solidFill>
              <a:prstDash val="solid"/>
              <a:round/>
              <a:headEnd/>
              <a:tailEnd/>
            </a:ln>
            <a:effectLst/>
          </p:spPr>
          <p:txBody>
            <a:bodyPr/>
            <a:lstStyle/>
            <a:p>
              <a:endParaRPr lang="en-US"/>
            </a:p>
          </p:txBody>
        </p:sp>
      </p:grpSp>
      <p:sp>
        <p:nvSpPr>
          <p:cNvPr id="454668" name="Rectangle 12"/>
          <p:cNvSpPr>
            <a:spLocks noChangeArrowheads="1"/>
          </p:cNvSpPr>
          <p:nvPr/>
        </p:nvSpPr>
        <p:spPr bwMode="blackWhite">
          <a:xfrm>
            <a:off x="4225894" y="2326732"/>
            <a:ext cx="879574" cy="830997"/>
          </a:xfrm>
          <a:prstGeom prst="rect">
            <a:avLst/>
          </a:prstGeom>
          <a:noFill/>
          <a:ln w="9525">
            <a:noFill/>
            <a:miter lim="800000"/>
            <a:headEnd/>
            <a:tailEnd/>
          </a:ln>
          <a:effectLst/>
        </p:spPr>
        <p:txBody>
          <a:bodyPr lIns="0" tIns="0" rIns="0" bIns="0" anchor="ctr" anchorCtr="1">
            <a:spAutoFit/>
          </a:bodyPr>
          <a:lstStyle/>
          <a:p>
            <a:pPr algn="ctr" defTabSz="803384">
              <a:buSzPct val="120000"/>
            </a:pPr>
            <a:r>
              <a:rPr lang="en-US" altLang="zh-CN" b="1" dirty="0"/>
              <a:t>Contract Management</a:t>
            </a:r>
          </a:p>
        </p:txBody>
      </p:sp>
      <p:sp>
        <p:nvSpPr>
          <p:cNvPr id="454669" name="Rectangle 13"/>
          <p:cNvSpPr>
            <a:spLocks noChangeArrowheads="1"/>
          </p:cNvSpPr>
          <p:nvPr/>
        </p:nvSpPr>
        <p:spPr bwMode="blackWhite">
          <a:xfrm>
            <a:off x="5218858" y="1699091"/>
            <a:ext cx="879573" cy="553998"/>
          </a:xfrm>
          <a:prstGeom prst="rect">
            <a:avLst/>
          </a:prstGeom>
          <a:noFill/>
          <a:ln w="9525">
            <a:noFill/>
            <a:miter lim="800000"/>
            <a:headEnd/>
            <a:tailEnd/>
          </a:ln>
          <a:effectLst/>
        </p:spPr>
        <p:txBody>
          <a:bodyPr lIns="0" tIns="0" rIns="0" bIns="0" anchor="ctr" anchorCtr="1">
            <a:spAutoFit/>
          </a:bodyPr>
          <a:lstStyle/>
          <a:p>
            <a:pPr algn="ctr" defTabSz="803384">
              <a:buSzPct val="120000"/>
            </a:pPr>
            <a:r>
              <a:rPr lang="en-US" altLang="zh-CN" b="1" dirty="0"/>
              <a:t>Completion</a:t>
            </a:r>
          </a:p>
        </p:txBody>
      </p:sp>
      <p:sp>
        <p:nvSpPr>
          <p:cNvPr id="454670" name="Rectangle 14"/>
          <p:cNvSpPr>
            <a:spLocks noChangeArrowheads="1"/>
          </p:cNvSpPr>
          <p:nvPr/>
        </p:nvSpPr>
        <p:spPr bwMode="blackWhite">
          <a:xfrm>
            <a:off x="6475854" y="1899142"/>
            <a:ext cx="882813" cy="276999"/>
          </a:xfrm>
          <a:prstGeom prst="rect">
            <a:avLst/>
          </a:prstGeom>
          <a:noFill/>
          <a:ln w="9525">
            <a:noFill/>
            <a:miter lim="800000"/>
            <a:headEnd/>
            <a:tailEnd/>
          </a:ln>
          <a:effectLst/>
        </p:spPr>
        <p:txBody>
          <a:bodyPr lIns="0" tIns="0" rIns="0" bIns="0" anchor="ctr" anchorCtr="1">
            <a:spAutoFit/>
          </a:bodyPr>
          <a:lstStyle/>
          <a:p>
            <a:pPr algn="ctr" defTabSz="803384">
              <a:buSzPct val="120000"/>
            </a:pPr>
            <a:r>
              <a:rPr lang="en-US" altLang="zh-CN" b="1" dirty="0"/>
              <a:t>GPN</a:t>
            </a:r>
          </a:p>
        </p:txBody>
      </p:sp>
      <p:sp>
        <p:nvSpPr>
          <p:cNvPr id="454671" name="Rectangle 15"/>
          <p:cNvSpPr>
            <a:spLocks noChangeArrowheads="1"/>
          </p:cNvSpPr>
          <p:nvPr/>
        </p:nvSpPr>
        <p:spPr bwMode="blackWhite">
          <a:xfrm>
            <a:off x="7251756" y="2820776"/>
            <a:ext cx="879574" cy="276999"/>
          </a:xfrm>
          <a:prstGeom prst="rect">
            <a:avLst/>
          </a:prstGeom>
          <a:noFill/>
          <a:ln w="9525">
            <a:noFill/>
            <a:miter lim="800000"/>
            <a:headEnd/>
            <a:tailEnd/>
          </a:ln>
          <a:effectLst/>
        </p:spPr>
        <p:txBody>
          <a:bodyPr lIns="0" tIns="0" rIns="0" bIns="0" anchor="ctr" anchorCtr="1">
            <a:spAutoFit/>
          </a:bodyPr>
          <a:lstStyle/>
          <a:p>
            <a:pPr algn="ctr" defTabSz="803384">
              <a:buSzPct val="120000"/>
            </a:pPr>
            <a:r>
              <a:rPr lang="en-US" altLang="zh-CN" b="1" dirty="0"/>
              <a:t>SPN</a:t>
            </a:r>
          </a:p>
        </p:txBody>
      </p:sp>
      <p:sp>
        <p:nvSpPr>
          <p:cNvPr id="454672" name="Rectangle 16"/>
          <p:cNvSpPr>
            <a:spLocks noChangeArrowheads="1"/>
          </p:cNvSpPr>
          <p:nvPr/>
        </p:nvSpPr>
        <p:spPr bwMode="blackWhite">
          <a:xfrm>
            <a:off x="7295493" y="4027486"/>
            <a:ext cx="879573" cy="276999"/>
          </a:xfrm>
          <a:prstGeom prst="rect">
            <a:avLst/>
          </a:prstGeom>
          <a:noFill/>
          <a:ln w="9525">
            <a:noFill/>
            <a:miter lim="800000"/>
            <a:headEnd/>
            <a:tailEnd/>
          </a:ln>
          <a:effectLst/>
        </p:spPr>
        <p:txBody>
          <a:bodyPr lIns="0" tIns="0" rIns="0" bIns="0" anchor="ctr" anchorCtr="1">
            <a:spAutoFit/>
          </a:bodyPr>
          <a:lstStyle/>
          <a:p>
            <a:pPr algn="ctr" defTabSz="803384">
              <a:buSzPct val="120000"/>
            </a:pPr>
            <a:r>
              <a:rPr lang="en-US" altLang="zh-CN" b="1" dirty="0"/>
              <a:t>Bidding</a:t>
            </a:r>
          </a:p>
        </p:txBody>
      </p:sp>
      <p:sp>
        <p:nvSpPr>
          <p:cNvPr id="454673" name="Rectangle 17"/>
          <p:cNvSpPr>
            <a:spLocks noChangeArrowheads="1"/>
          </p:cNvSpPr>
          <p:nvPr/>
        </p:nvSpPr>
        <p:spPr bwMode="blackWhite">
          <a:xfrm>
            <a:off x="6278233" y="4929685"/>
            <a:ext cx="879573" cy="276999"/>
          </a:xfrm>
          <a:prstGeom prst="rect">
            <a:avLst/>
          </a:prstGeom>
          <a:noFill/>
          <a:ln w="9525">
            <a:noFill/>
            <a:miter lim="800000"/>
            <a:headEnd/>
            <a:tailEnd/>
          </a:ln>
          <a:effectLst/>
        </p:spPr>
        <p:txBody>
          <a:bodyPr lIns="0" tIns="0" rIns="0" bIns="0" anchor="ctr" anchorCtr="1">
            <a:spAutoFit/>
          </a:bodyPr>
          <a:lstStyle/>
          <a:p>
            <a:pPr algn="ctr" defTabSz="803384">
              <a:buSzPct val="120000"/>
            </a:pPr>
            <a:r>
              <a:rPr lang="en-US" altLang="zh-CN" b="1" dirty="0"/>
              <a:t>Opening</a:t>
            </a:r>
          </a:p>
        </p:txBody>
      </p:sp>
      <p:sp>
        <p:nvSpPr>
          <p:cNvPr id="454674" name="Rectangle 18"/>
          <p:cNvSpPr>
            <a:spLocks noChangeArrowheads="1"/>
          </p:cNvSpPr>
          <p:nvPr/>
        </p:nvSpPr>
        <p:spPr bwMode="blackWhite">
          <a:xfrm>
            <a:off x="4724401" y="4814681"/>
            <a:ext cx="1106757" cy="276999"/>
          </a:xfrm>
          <a:prstGeom prst="rect">
            <a:avLst/>
          </a:prstGeom>
          <a:noFill/>
          <a:ln w="9525">
            <a:noFill/>
            <a:miter lim="800000"/>
            <a:headEnd/>
            <a:tailEnd/>
          </a:ln>
          <a:effectLst/>
        </p:spPr>
        <p:txBody>
          <a:bodyPr wrap="square" lIns="0" tIns="0" rIns="0" bIns="0" anchor="ctr" anchorCtr="1">
            <a:spAutoFit/>
          </a:bodyPr>
          <a:lstStyle/>
          <a:p>
            <a:pPr algn="ctr" defTabSz="803384">
              <a:buSzPct val="120000"/>
            </a:pPr>
            <a:r>
              <a:rPr lang="en-US" altLang="zh-CN" b="1" dirty="0"/>
              <a:t>Evaluation</a:t>
            </a:r>
          </a:p>
        </p:txBody>
      </p:sp>
      <p:sp>
        <p:nvSpPr>
          <p:cNvPr id="454675" name="Rectangle 19"/>
          <p:cNvSpPr>
            <a:spLocks noChangeArrowheads="1"/>
          </p:cNvSpPr>
          <p:nvPr/>
        </p:nvSpPr>
        <p:spPr bwMode="blackWhite">
          <a:xfrm>
            <a:off x="4089828" y="3522104"/>
            <a:ext cx="879574" cy="830997"/>
          </a:xfrm>
          <a:prstGeom prst="rect">
            <a:avLst/>
          </a:prstGeom>
          <a:noFill/>
          <a:ln w="9525">
            <a:noFill/>
            <a:miter lim="800000"/>
            <a:headEnd/>
            <a:tailEnd/>
          </a:ln>
          <a:effectLst/>
        </p:spPr>
        <p:txBody>
          <a:bodyPr lIns="0" tIns="0" rIns="0" bIns="0" anchor="ctr" anchorCtr="1">
            <a:spAutoFit/>
          </a:bodyPr>
          <a:lstStyle/>
          <a:p>
            <a:pPr algn="ctr" defTabSz="803384">
              <a:buSzPct val="120000"/>
            </a:pPr>
            <a:r>
              <a:rPr lang="en-US" altLang="zh-CN" b="1" dirty="0"/>
              <a:t>Contract Notification</a:t>
            </a:r>
          </a:p>
        </p:txBody>
      </p:sp>
      <p:sp>
        <p:nvSpPr>
          <p:cNvPr id="24" name="Date Placeholder 23"/>
          <p:cNvSpPr>
            <a:spLocks noGrp="1"/>
          </p:cNvSpPr>
          <p:nvPr>
            <p:ph type="dt" sz="half" idx="10"/>
          </p:nvPr>
        </p:nvSpPr>
        <p:spPr/>
        <p:txBody>
          <a:bodyPr/>
          <a:lstStyle/>
          <a:p>
            <a:fld id="{F5EEE2DA-64A1-4955-91B3-CFDE4EB36E21}" type="datetime1">
              <a:rPr lang="en-US" smtClean="0"/>
              <a:t>11/16/2015</a:t>
            </a:fld>
            <a:endParaRPr lang="en-US"/>
          </a:p>
        </p:txBody>
      </p:sp>
      <p:sp>
        <p:nvSpPr>
          <p:cNvPr id="27" name="TextBox 26"/>
          <p:cNvSpPr txBox="1"/>
          <p:nvPr/>
        </p:nvSpPr>
        <p:spPr>
          <a:xfrm>
            <a:off x="6934200" y="5257801"/>
            <a:ext cx="3276600" cy="830997"/>
          </a:xfrm>
          <a:prstGeom prst="rect">
            <a:avLst/>
          </a:prstGeom>
          <a:noFill/>
        </p:spPr>
        <p:txBody>
          <a:bodyPr wrap="square" rtlCol="0">
            <a:spAutoFit/>
          </a:bodyPr>
          <a:lstStyle/>
          <a:p>
            <a:pPr algn="ctr"/>
            <a:r>
              <a:rPr lang="en-GB" sz="2400" b="1" dirty="0"/>
              <a:t>Discuss few aspects of </a:t>
            </a:r>
            <a:r>
              <a:rPr lang="en-GB" sz="2400" b="1" dirty="0" smtClean="0"/>
              <a:t>‘</a:t>
            </a:r>
            <a:r>
              <a:rPr lang="en-US" altLang="zh-CN" sz="2400" b="1" dirty="0" smtClean="0"/>
              <a:t>Procurement Plan’</a:t>
            </a:r>
            <a:endParaRPr lang="en-GB" sz="2400" b="1" dirty="0"/>
          </a:p>
        </p:txBody>
      </p:sp>
      <p:sp>
        <p:nvSpPr>
          <p:cNvPr id="3" name="Footer Placeholder 2"/>
          <p:cNvSpPr>
            <a:spLocks noGrp="1"/>
          </p:cNvSpPr>
          <p:nvPr>
            <p:ph type="ftr" sz="quarter" idx="11"/>
          </p:nvPr>
        </p:nvSpPr>
        <p:spPr/>
        <p:txBody>
          <a:bodyPr/>
          <a:lstStyle/>
          <a:p>
            <a:r>
              <a:rPr lang="en-IN" smtClean="0"/>
              <a:t>Procurement Training - APT MDP Hyderabad</a:t>
            </a:r>
            <a:endParaRPr lang="en-IN"/>
          </a:p>
        </p:txBody>
      </p:sp>
    </p:spTree>
    <p:extLst>
      <p:ext uri="{BB962C8B-B14F-4D97-AF65-F5344CB8AC3E}">
        <p14:creationId xmlns:p14="http://schemas.microsoft.com/office/powerpoint/2010/main" val="345075474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sz="4000" b="1" dirty="0">
                <a:solidFill>
                  <a:srgbClr val="008000"/>
                </a:solidFill>
              </a:rPr>
              <a:t>Procurement Categories </a:t>
            </a: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fld id="{BE60DCB9-30AC-44EE-88E6-E8B8A9D1504A}" type="datetime1">
              <a:rPr lang="en-US" smtClean="0"/>
              <a:t>11/16/2015</a:t>
            </a:fld>
            <a:endParaRPr lang="en-US" dirty="0"/>
          </a:p>
        </p:txBody>
      </p:sp>
      <p:sp>
        <p:nvSpPr>
          <p:cNvPr id="6" name="Slide Number Placeholder 5"/>
          <p:cNvSpPr>
            <a:spLocks noGrp="1"/>
          </p:cNvSpPr>
          <p:nvPr>
            <p:ph type="sldNum" sz="quarter" idx="12"/>
          </p:nvPr>
        </p:nvSpPr>
        <p:spPr/>
        <p:txBody>
          <a:bodyPr/>
          <a:lstStyle/>
          <a:p>
            <a:fld id="{9DEDD911-07AA-4D1E-8F7A-23378813ADE2}" type="slidenum">
              <a:rPr lang="en-US" smtClean="0"/>
              <a:pPr/>
              <a:t>11</a:t>
            </a:fld>
            <a:endParaRPr lang="en-US"/>
          </a:p>
        </p:txBody>
      </p:sp>
      <p:graphicFrame>
        <p:nvGraphicFramePr>
          <p:cNvPr id="8" name="Content Placeholder 7"/>
          <p:cNvGraphicFramePr>
            <a:graphicFrameLocks noGrp="1"/>
          </p:cNvGraphicFramePr>
          <p:nvPr>
            <p:ph idx="1"/>
          </p:nvPr>
        </p:nvGraphicFramePr>
        <p:xfrm>
          <a:off x="1981200" y="1295400"/>
          <a:ext cx="43434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6591837" y="1929475"/>
            <a:ext cx="3810000" cy="2246769"/>
          </a:xfrm>
          <a:prstGeom prst="rect">
            <a:avLst/>
          </a:prstGeom>
          <a:noFill/>
        </p:spPr>
        <p:txBody>
          <a:bodyPr wrap="square" rtlCol="0">
            <a:spAutoFit/>
          </a:bodyPr>
          <a:lstStyle/>
          <a:p>
            <a:r>
              <a:rPr lang="en-US" sz="2800" dirty="0"/>
              <a:t>The  relative percentage of Works , Goods and Service/Non Consultancy Service </a:t>
            </a:r>
            <a:r>
              <a:rPr lang="en-US" sz="2800" b="1" u="sng" dirty="0"/>
              <a:t>may vary from project to project</a:t>
            </a:r>
            <a:r>
              <a:rPr lang="en-US" sz="2800" dirty="0"/>
              <a:t>.</a:t>
            </a:r>
          </a:p>
        </p:txBody>
      </p:sp>
      <p:sp>
        <p:nvSpPr>
          <p:cNvPr id="7" name="Footer Placeholder 6"/>
          <p:cNvSpPr>
            <a:spLocks noGrp="1"/>
          </p:cNvSpPr>
          <p:nvPr>
            <p:ph type="ftr" sz="quarter" idx="11"/>
          </p:nvPr>
        </p:nvSpPr>
        <p:spPr/>
        <p:txBody>
          <a:bodyPr/>
          <a:lstStyle/>
          <a:p>
            <a:r>
              <a:rPr lang="en-IN" smtClean="0"/>
              <a:t>Procurement Training - APT MDP Hyderabad</a:t>
            </a:r>
            <a:endParaRPr lang="en-IN"/>
          </a:p>
        </p:txBody>
      </p:sp>
    </p:spTree>
    <p:extLst>
      <p:ext uri="{BB962C8B-B14F-4D97-AF65-F5344CB8AC3E}">
        <p14:creationId xmlns:p14="http://schemas.microsoft.com/office/powerpoint/2010/main" val="33336919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79576" y="260649"/>
            <a:ext cx="7772400" cy="792088"/>
          </a:xfrm>
        </p:spPr>
        <p:txBody>
          <a:bodyPr>
            <a:noAutofit/>
          </a:bodyPr>
          <a:lstStyle/>
          <a:p>
            <a:r>
              <a:rPr lang="en-US" sz="3600" b="1" dirty="0">
                <a:solidFill>
                  <a:srgbClr val="008000"/>
                </a:solidFill>
              </a:rPr>
              <a:t/>
            </a:r>
            <a:br>
              <a:rPr lang="en-US" sz="3600" b="1" dirty="0">
                <a:solidFill>
                  <a:srgbClr val="008000"/>
                </a:solidFill>
              </a:rPr>
            </a:br>
            <a:r>
              <a:rPr lang="en-US" sz="3600" b="1" dirty="0" smtClean="0">
                <a:solidFill>
                  <a:srgbClr val="008000"/>
                </a:solidFill>
              </a:rPr>
              <a:t>PROCUREMENT SCHEDULE - 1</a:t>
            </a:r>
            <a:endParaRPr lang="en-IN" sz="3600" dirty="0"/>
          </a:p>
        </p:txBody>
      </p:sp>
      <p:sp>
        <p:nvSpPr>
          <p:cNvPr id="3" name="Subtitle 2"/>
          <p:cNvSpPr>
            <a:spLocks noGrp="1"/>
          </p:cNvSpPr>
          <p:nvPr>
            <p:ph type="subTitle" idx="1"/>
          </p:nvPr>
        </p:nvSpPr>
        <p:spPr>
          <a:xfrm>
            <a:off x="1919536" y="1052736"/>
            <a:ext cx="8208912" cy="5328592"/>
          </a:xfrm>
        </p:spPr>
        <p:txBody>
          <a:bodyPr>
            <a:noAutofit/>
          </a:bodyPr>
          <a:lstStyle/>
          <a:p>
            <a:pPr algn="just">
              <a:spcBef>
                <a:spcPts val="800"/>
              </a:spcBef>
            </a:pPr>
            <a:r>
              <a:rPr lang="en-US" dirty="0" smtClean="0">
                <a:solidFill>
                  <a:schemeClr val="tx1"/>
                </a:solidFill>
              </a:rPr>
              <a:t>The Borrower should </a:t>
            </a:r>
            <a:r>
              <a:rPr lang="en-US" dirty="0" smtClean="0">
                <a:solidFill>
                  <a:srgbClr val="FF0000"/>
                </a:solidFill>
              </a:rPr>
              <a:t>incorporate</a:t>
            </a:r>
            <a:r>
              <a:rPr lang="en-US" dirty="0" smtClean="0">
                <a:solidFill>
                  <a:schemeClr val="tx1"/>
                </a:solidFill>
              </a:rPr>
              <a:t> the Schedule of procurement activities, listing out for each contract package/service, the </a:t>
            </a:r>
            <a:r>
              <a:rPr lang="en-US" dirty="0" smtClean="0">
                <a:solidFill>
                  <a:srgbClr val="FF0000"/>
                </a:solidFill>
              </a:rPr>
              <a:t>time line for each procurement activity</a:t>
            </a:r>
            <a:r>
              <a:rPr lang="en-US" dirty="0" smtClean="0">
                <a:solidFill>
                  <a:schemeClr val="tx1"/>
                </a:solidFill>
              </a:rPr>
              <a:t>. As for example, specify: </a:t>
            </a:r>
          </a:p>
          <a:p>
            <a:pPr marL="457200" indent="-457200" algn="just">
              <a:spcBef>
                <a:spcPts val="800"/>
              </a:spcBef>
              <a:buClr>
                <a:srgbClr val="FF0000"/>
              </a:buClr>
              <a:buFont typeface="Wingdings" pitchFamily="2" charset="2"/>
              <a:buChar char="v"/>
            </a:pPr>
            <a:r>
              <a:rPr lang="en-US" dirty="0" smtClean="0">
                <a:solidFill>
                  <a:schemeClr val="tx1"/>
                </a:solidFill>
              </a:rPr>
              <a:t>In case of procurement of </a:t>
            </a:r>
            <a:r>
              <a:rPr lang="en-US" dirty="0" smtClean="0">
                <a:solidFill>
                  <a:srgbClr val="FF0000"/>
                </a:solidFill>
              </a:rPr>
              <a:t>Goods, Works </a:t>
            </a:r>
            <a:r>
              <a:rPr lang="en-US" dirty="0" smtClean="0">
                <a:solidFill>
                  <a:schemeClr val="tx1"/>
                </a:solidFill>
              </a:rPr>
              <a:t>&amp; non-consulting Services, </a:t>
            </a:r>
            <a:r>
              <a:rPr lang="en-US" u="sng" dirty="0" smtClean="0">
                <a:solidFill>
                  <a:srgbClr val="FF0000"/>
                </a:solidFill>
              </a:rPr>
              <a:t>timeline for</a:t>
            </a:r>
            <a:r>
              <a:rPr lang="en-US" dirty="0" smtClean="0">
                <a:solidFill>
                  <a:srgbClr val="FF0000"/>
                </a:solidFill>
              </a:rPr>
              <a:t> invitation of bids, deadline for submission of bids, finalization of Bid Evaluation Report, Award of contract and Bank’s no objection </a:t>
            </a:r>
            <a:r>
              <a:rPr lang="en-US" dirty="0" smtClean="0">
                <a:solidFill>
                  <a:schemeClr val="tx1"/>
                </a:solidFill>
              </a:rPr>
              <a:t>for the prior review cases;</a:t>
            </a:r>
            <a:endParaRPr lang="en-IN" dirty="0"/>
          </a:p>
        </p:txBody>
      </p:sp>
      <p:sp>
        <p:nvSpPr>
          <p:cNvPr id="4" name="Slide Number Placeholder 3"/>
          <p:cNvSpPr>
            <a:spLocks noGrp="1"/>
          </p:cNvSpPr>
          <p:nvPr>
            <p:ph type="sldNum" sz="quarter" idx="12"/>
          </p:nvPr>
        </p:nvSpPr>
        <p:spPr/>
        <p:txBody>
          <a:bodyPr/>
          <a:lstStyle/>
          <a:p>
            <a:fld id="{B0110010-DC4D-4E2F-8DB6-4C2F606C1943}" type="slidenum">
              <a:rPr lang="en-IN" smtClean="0"/>
              <a:pPr/>
              <a:t>12</a:t>
            </a:fld>
            <a:endParaRPr lang="en-IN" dirty="0"/>
          </a:p>
        </p:txBody>
      </p:sp>
      <p:sp>
        <p:nvSpPr>
          <p:cNvPr id="5" name="Date Placeholder 4"/>
          <p:cNvSpPr>
            <a:spLocks noGrp="1"/>
          </p:cNvSpPr>
          <p:nvPr>
            <p:ph type="dt" sz="half" idx="10"/>
          </p:nvPr>
        </p:nvSpPr>
        <p:spPr/>
        <p:txBody>
          <a:bodyPr/>
          <a:lstStyle/>
          <a:p>
            <a:fld id="{B2BF1074-9EB3-4CE1-8039-785511C9F912}" type="datetime1">
              <a:rPr lang="en-US" smtClean="0"/>
              <a:t>11/16/2015</a:t>
            </a:fld>
            <a:endParaRPr lang="en-IN"/>
          </a:p>
        </p:txBody>
      </p:sp>
      <p:sp>
        <p:nvSpPr>
          <p:cNvPr id="7" name="Footer Placeholder 6"/>
          <p:cNvSpPr>
            <a:spLocks noGrp="1"/>
          </p:cNvSpPr>
          <p:nvPr>
            <p:ph type="ftr" sz="quarter" idx="11"/>
          </p:nvPr>
        </p:nvSpPr>
        <p:spPr/>
        <p:txBody>
          <a:bodyPr/>
          <a:lstStyle/>
          <a:p>
            <a:r>
              <a:rPr lang="en-IN" smtClean="0"/>
              <a:t>Procurement Training - APT MDP Hyderabad</a:t>
            </a:r>
            <a:endParaRPr lang="en-IN"/>
          </a:p>
        </p:txBody>
      </p:sp>
    </p:spTree>
    <p:extLst>
      <p:ext uri="{BB962C8B-B14F-4D97-AF65-F5344CB8AC3E}">
        <p14:creationId xmlns:p14="http://schemas.microsoft.com/office/powerpoint/2010/main" val="37041495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79576" y="260650"/>
            <a:ext cx="7772400" cy="577551"/>
          </a:xfrm>
        </p:spPr>
        <p:txBody>
          <a:bodyPr>
            <a:noAutofit/>
          </a:bodyPr>
          <a:lstStyle/>
          <a:p>
            <a:r>
              <a:rPr lang="en-US" sz="3600" b="1" dirty="0">
                <a:solidFill>
                  <a:srgbClr val="008000"/>
                </a:solidFill>
              </a:rPr>
              <a:t/>
            </a:r>
            <a:br>
              <a:rPr lang="en-US" sz="3600" b="1" dirty="0">
                <a:solidFill>
                  <a:srgbClr val="008000"/>
                </a:solidFill>
              </a:rPr>
            </a:br>
            <a:r>
              <a:rPr lang="en-IN" sz="3600" b="1" dirty="0">
                <a:solidFill>
                  <a:srgbClr val="FF0000"/>
                </a:solidFill>
              </a:rPr>
              <a:t/>
            </a:r>
            <a:br>
              <a:rPr lang="en-IN" sz="3600" b="1" dirty="0">
                <a:solidFill>
                  <a:srgbClr val="FF0000"/>
                </a:solidFill>
              </a:rPr>
            </a:br>
            <a:r>
              <a:rPr lang="en-US" sz="3600" b="1" dirty="0" smtClean="0">
                <a:solidFill>
                  <a:srgbClr val="008000"/>
                </a:solidFill>
              </a:rPr>
              <a:t>PROCUREMENT SCHEDULE - 2</a:t>
            </a:r>
            <a:endParaRPr lang="en-IN" sz="3600" b="1" dirty="0">
              <a:solidFill>
                <a:srgbClr val="FF0000"/>
              </a:solidFill>
            </a:endParaRPr>
          </a:p>
        </p:txBody>
      </p:sp>
      <p:sp>
        <p:nvSpPr>
          <p:cNvPr id="3" name="Subtitle 2"/>
          <p:cNvSpPr>
            <a:spLocks noGrp="1"/>
          </p:cNvSpPr>
          <p:nvPr>
            <p:ph type="subTitle" idx="1"/>
          </p:nvPr>
        </p:nvSpPr>
        <p:spPr>
          <a:xfrm>
            <a:off x="1752600" y="762000"/>
            <a:ext cx="8686800" cy="5594350"/>
          </a:xfrm>
        </p:spPr>
        <p:txBody>
          <a:bodyPr>
            <a:noAutofit/>
          </a:bodyPr>
          <a:lstStyle/>
          <a:p>
            <a:pPr algn="just">
              <a:spcBef>
                <a:spcPts val="800"/>
              </a:spcBef>
            </a:pPr>
            <a:r>
              <a:rPr lang="en-US" sz="3000" dirty="0" smtClean="0"/>
              <a:t>The </a:t>
            </a:r>
            <a:r>
              <a:rPr lang="en-US" sz="3000" dirty="0"/>
              <a:t>Borrower should </a:t>
            </a:r>
            <a:r>
              <a:rPr lang="en-US" sz="3000" dirty="0">
                <a:solidFill>
                  <a:srgbClr val="FF0000"/>
                </a:solidFill>
              </a:rPr>
              <a:t>incorporate</a:t>
            </a:r>
            <a:r>
              <a:rPr lang="en-US" sz="3000" dirty="0"/>
              <a:t> the Schedule of procurement activities, listing out for each contract package/service, the </a:t>
            </a:r>
            <a:r>
              <a:rPr lang="en-US" sz="3000" dirty="0">
                <a:solidFill>
                  <a:srgbClr val="FF0000"/>
                </a:solidFill>
              </a:rPr>
              <a:t>time line for each procurement activity</a:t>
            </a:r>
            <a:r>
              <a:rPr lang="en-US" sz="3000" dirty="0"/>
              <a:t>. As for example, specify: </a:t>
            </a:r>
          </a:p>
          <a:p>
            <a:pPr marL="457200" indent="-457200" algn="just">
              <a:spcBef>
                <a:spcPts val="800"/>
              </a:spcBef>
              <a:buClr>
                <a:srgbClr val="FF0000"/>
              </a:buClr>
              <a:buFont typeface="Wingdings" pitchFamily="2" charset="2"/>
              <a:buChar char="v"/>
            </a:pPr>
            <a:r>
              <a:rPr lang="en-US" sz="3000" dirty="0"/>
              <a:t>In case of </a:t>
            </a:r>
            <a:r>
              <a:rPr lang="en-US" sz="3000" dirty="0">
                <a:solidFill>
                  <a:srgbClr val="FF0000"/>
                </a:solidFill>
              </a:rPr>
              <a:t>selection of consultants, </a:t>
            </a:r>
            <a:r>
              <a:rPr lang="en-US" sz="3000" u="sng" dirty="0">
                <a:solidFill>
                  <a:srgbClr val="FF0000"/>
                </a:solidFill>
              </a:rPr>
              <a:t>timeline </a:t>
            </a:r>
            <a:r>
              <a:rPr lang="en-US" sz="3000" u="sng" dirty="0"/>
              <a:t>fo</a:t>
            </a:r>
            <a:r>
              <a:rPr lang="en-US" sz="3000" dirty="0"/>
              <a:t>r issuing Request for Expression of Interest, Issue of RFP, submission of proposals, finalization of Technical Evaluation Report, opening of Financial Proposals, finalization of Combined Evaluation Report, Negotiations with highest ranked Consultant, draft negotiated contract &amp; Final Contract, and Bank’s no objection for prior review cases.</a:t>
            </a:r>
            <a:endParaRPr lang="en-IN" sz="3000" dirty="0"/>
          </a:p>
        </p:txBody>
      </p:sp>
      <p:sp>
        <p:nvSpPr>
          <p:cNvPr id="4" name="Slide Number Placeholder 3"/>
          <p:cNvSpPr>
            <a:spLocks noGrp="1"/>
          </p:cNvSpPr>
          <p:nvPr>
            <p:ph type="sldNum" sz="quarter" idx="12"/>
          </p:nvPr>
        </p:nvSpPr>
        <p:spPr/>
        <p:txBody>
          <a:bodyPr/>
          <a:lstStyle/>
          <a:p>
            <a:fld id="{B0110010-DC4D-4E2F-8DB6-4C2F606C1943}" type="slidenum">
              <a:rPr lang="en-IN" smtClean="0"/>
              <a:pPr/>
              <a:t>13</a:t>
            </a:fld>
            <a:endParaRPr lang="en-IN" dirty="0"/>
          </a:p>
        </p:txBody>
      </p:sp>
      <p:sp>
        <p:nvSpPr>
          <p:cNvPr id="5" name="Date Placeholder 4"/>
          <p:cNvSpPr>
            <a:spLocks noGrp="1"/>
          </p:cNvSpPr>
          <p:nvPr>
            <p:ph type="dt" sz="half" idx="10"/>
          </p:nvPr>
        </p:nvSpPr>
        <p:spPr/>
        <p:txBody>
          <a:bodyPr/>
          <a:lstStyle/>
          <a:p>
            <a:fld id="{7CA8AC3E-686E-4105-9059-BA0AEF0721AA}" type="datetime1">
              <a:rPr lang="en-US" smtClean="0"/>
              <a:t>11/16/2015</a:t>
            </a:fld>
            <a:endParaRPr lang="en-IN"/>
          </a:p>
        </p:txBody>
      </p:sp>
      <p:sp>
        <p:nvSpPr>
          <p:cNvPr id="7" name="Footer Placeholder 6"/>
          <p:cNvSpPr>
            <a:spLocks noGrp="1"/>
          </p:cNvSpPr>
          <p:nvPr>
            <p:ph type="ftr" sz="quarter" idx="11"/>
          </p:nvPr>
        </p:nvSpPr>
        <p:spPr/>
        <p:txBody>
          <a:bodyPr/>
          <a:lstStyle/>
          <a:p>
            <a:r>
              <a:rPr lang="en-IN" smtClean="0"/>
              <a:t>Procurement Training - APT MDP Hyderabad</a:t>
            </a:r>
            <a:endParaRPr lang="en-IN"/>
          </a:p>
        </p:txBody>
      </p:sp>
    </p:spTree>
    <p:extLst>
      <p:ext uri="{BB962C8B-B14F-4D97-AF65-F5344CB8AC3E}">
        <p14:creationId xmlns:p14="http://schemas.microsoft.com/office/powerpoint/2010/main" val="14566148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7639"/>
          </a:xfrm>
        </p:spPr>
        <p:txBody>
          <a:bodyPr/>
          <a:lstStyle/>
          <a:p>
            <a:r>
              <a:rPr lang="en-IN" b="1" dirty="0" smtClean="0">
                <a:solidFill>
                  <a:schemeClr val="accent6">
                    <a:lumMod val="75000"/>
                  </a:schemeClr>
                </a:solidFill>
              </a:rPr>
              <a:t>Lead Time - Goods</a:t>
            </a:r>
            <a:endParaRPr lang="en-IN" b="1" dirty="0">
              <a:solidFill>
                <a:schemeClr val="accent6">
                  <a:lumMod val="75000"/>
                </a:schemeClr>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7389249"/>
              </p:ext>
            </p:extLst>
          </p:nvPr>
        </p:nvGraphicFramePr>
        <p:xfrm>
          <a:off x="982640" y="1132764"/>
          <a:ext cx="10153932" cy="5622780"/>
        </p:xfrm>
        <a:graphic>
          <a:graphicData uri="http://schemas.openxmlformats.org/drawingml/2006/table">
            <a:tbl>
              <a:tblPr>
                <a:tableStyleId>{5C22544A-7EE6-4342-B048-85BDC9FD1C3A}</a:tableStyleId>
              </a:tblPr>
              <a:tblGrid>
                <a:gridCol w="3756741"/>
                <a:gridCol w="1030420"/>
                <a:gridCol w="1245091"/>
                <a:gridCol w="1030420"/>
                <a:gridCol w="1030420"/>
                <a:gridCol w="1030420"/>
                <a:gridCol w="1030420"/>
              </a:tblGrid>
              <a:tr h="411368">
                <a:tc>
                  <a:txBody>
                    <a:bodyPr/>
                    <a:lstStyle/>
                    <a:p>
                      <a:pPr algn="l" fontAlgn="ctr"/>
                      <a:r>
                        <a:rPr lang="en-IN" sz="1200" b="1" u="none" strike="noStrike" dirty="0">
                          <a:effectLst/>
                        </a:rPr>
                        <a:t>Steps / Stage of the Procurement Cycle</a:t>
                      </a:r>
                      <a:endParaRPr lang="en-IN" sz="1200" b="1" i="0" u="none" strike="noStrike" dirty="0">
                        <a:solidFill>
                          <a:srgbClr val="000000"/>
                        </a:solidFill>
                        <a:effectLst/>
                        <a:latin typeface="Arial" panose="020B0604020202020204" pitchFamily="34" charset="0"/>
                      </a:endParaRPr>
                    </a:p>
                  </a:txBody>
                  <a:tcPr marL="0" marR="0" marT="0" marB="0" anchor="ctr">
                    <a:solidFill>
                      <a:schemeClr val="accent1"/>
                    </a:solidFill>
                  </a:tcPr>
                </a:tc>
                <a:tc>
                  <a:txBody>
                    <a:bodyPr/>
                    <a:lstStyle/>
                    <a:p>
                      <a:pPr algn="ctr" fontAlgn="ctr"/>
                      <a:r>
                        <a:rPr lang="en-IN" sz="1200" b="1" u="none" strike="noStrike" dirty="0">
                          <a:effectLst/>
                        </a:rPr>
                        <a:t> </a:t>
                      </a:r>
                      <a:endParaRPr lang="en-IN" sz="1200" b="1" i="0" u="none" strike="noStrike" dirty="0">
                        <a:solidFill>
                          <a:srgbClr val="000000"/>
                        </a:solidFill>
                        <a:effectLst/>
                        <a:latin typeface="Arial" panose="020B0604020202020204" pitchFamily="34" charset="0"/>
                      </a:endParaRPr>
                    </a:p>
                  </a:txBody>
                  <a:tcPr marL="0" marR="0" marT="0" marB="0" anchor="ctr">
                    <a:solidFill>
                      <a:schemeClr val="accent1"/>
                    </a:solidFill>
                  </a:tcPr>
                </a:tc>
                <a:tc>
                  <a:txBody>
                    <a:bodyPr/>
                    <a:lstStyle/>
                    <a:p>
                      <a:pPr algn="ctr" fontAlgn="ctr"/>
                      <a:r>
                        <a:rPr lang="en-IN" sz="1200" b="1" u="none" strike="noStrike" dirty="0">
                          <a:effectLst/>
                        </a:rPr>
                        <a:t>Shopping </a:t>
                      </a:r>
                      <a:endParaRPr lang="en-IN" sz="1200" b="1" i="0" u="none" strike="noStrike" dirty="0">
                        <a:solidFill>
                          <a:srgbClr val="000000"/>
                        </a:solidFill>
                        <a:effectLst/>
                        <a:latin typeface="Arial" panose="020B0604020202020204" pitchFamily="34" charset="0"/>
                      </a:endParaRPr>
                    </a:p>
                  </a:txBody>
                  <a:tcPr marL="0" marR="0" marT="0" marB="0" anchor="ctr">
                    <a:solidFill>
                      <a:schemeClr val="accent1"/>
                    </a:solidFill>
                  </a:tcPr>
                </a:tc>
                <a:tc>
                  <a:txBody>
                    <a:bodyPr/>
                    <a:lstStyle/>
                    <a:p>
                      <a:pPr algn="ctr" fontAlgn="ctr"/>
                      <a:r>
                        <a:rPr lang="en-IN" sz="1200" b="1" u="none" strike="noStrike" dirty="0">
                          <a:effectLst/>
                        </a:rPr>
                        <a:t>NCB (Prior)</a:t>
                      </a:r>
                      <a:endParaRPr lang="en-IN" sz="1200" b="1" i="0" u="none" strike="noStrike" dirty="0">
                        <a:solidFill>
                          <a:srgbClr val="000000"/>
                        </a:solidFill>
                        <a:effectLst/>
                        <a:latin typeface="Arial" panose="020B0604020202020204" pitchFamily="34" charset="0"/>
                      </a:endParaRPr>
                    </a:p>
                  </a:txBody>
                  <a:tcPr marL="0" marR="0" marT="0" marB="0" anchor="ctr">
                    <a:solidFill>
                      <a:schemeClr val="accent1"/>
                    </a:solidFill>
                  </a:tcPr>
                </a:tc>
                <a:tc>
                  <a:txBody>
                    <a:bodyPr/>
                    <a:lstStyle/>
                    <a:p>
                      <a:pPr algn="ctr" fontAlgn="ctr"/>
                      <a:r>
                        <a:rPr lang="en-IN" sz="1200" b="1" u="none" strike="noStrike" dirty="0">
                          <a:effectLst/>
                        </a:rPr>
                        <a:t>NCB (Post)</a:t>
                      </a:r>
                      <a:endParaRPr lang="en-IN" sz="1200" b="1" i="0" u="none" strike="noStrike" dirty="0">
                        <a:solidFill>
                          <a:srgbClr val="000000"/>
                        </a:solidFill>
                        <a:effectLst/>
                        <a:latin typeface="Arial" panose="020B0604020202020204" pitchFamily="34" charset="0"/>
                      </a:endParaRPr>
                    </a:p>
                  </a:txBody>
                  <a:tcPr marL="0" marR="0" marT="0" marB="0" anchor="ctr">
                    <a:solidFill>
                      <a:schemeClr val="accent1"/>
                    </a:solidFill>
                  </a:tcPr>
                </a:tc>
                <a:tc>
                  <a:txBody>
                    <a:bodyPr/>
                    <a:lstStyle/>
                    <a:p>
                      <a:pPr algn="ctr" fontAlgn="ctr"/>
                      <a:r>
                        <a:rPr lang="en-IN" sz="1200" b="1" u="none" strike="noStrike" dirty="0">
                          <a:effectLst/>
                        </a:rPr>
                        <a:t>ICB (Prior)</a:t>
                      </a:r>
                      <a:endParaRPr lang="en-IN" sz="1200" b="1" i="0" u="none" strike="noStrike" dirty="0">
                        <a:solidFill>
                          <a:srgbClr val="000000"/>
                        </a:solidFill>
                        <a:effectLst/>
                        <a:latin typeface="Arial" panose="020B0604020202020204" pitchFamily="34" charset="0"/>
                      </a:endParaRPr>
                    </a:p>
                  </a:txBody>
                  <a:tcPr marL="0" marR="0" marT="0" marB="0" anchor="ctr">
                    <a:solidFill>
                      <a:schemeClr val="accent1"/>
                    </a:solidFill>
                  </a:tcPr>
                </a:tc>
                <a:tc>
                  <a:txBody>
                    <a:bodyPr/>
                    <a:lstStyle/>
                    <a:p>
                      <a:pPr algn="ctr" fontAlgn="ctr"/>
                      <a:r>
                        <a:rPr lang="en-IN" sz="1200" b="1" u="none" strike="noStrike" dirty="0">
                          <a:effectLst/>
                        </a:rPr>
                        <a:t>ICB (Post)</a:t>
                      </a:r>
                      <a:endParaRPr lang="en-IN" sz="1200" b="1" i="0" u="none" strike="noStrike" dirty="0">
                        <a:solidFill>
                          <a:srgbClr val="000000"/>
                        </a:solidFill>
                        <a:effectLst/>
                        <a:latin typeface="Arial" panose="020B0604020202020204" pitchFamily="34" charset="0"/>
                      </a:endParaRPr>
                    </a:p>
                  </a:txBody>
                  <a:tcPr marL="0" marR="0" marT="0" marB="0" anchor="ctr">
                    <a:solidFill>
                      <a:schemeClr val="accent1"/>
                    </a:solidFill>
                  </a:tcPr>
                </a:tc>
              </a:tr>
              <a:tr h="822738">
                <a:tc>
                  <a:txBody>
                    <a:bodyPr/>
                    <a:lstStyle/>
                    <a:p>
                      <a:pPr algn="l" fontAlgn="ctr"/>
                      <a:r>
                        <a:rPr lang="en-IN" sz="1600" u="none" strike="noStrike" dirty="0">
                          <a:effectLst/>
                        </a:rPr>
                        <a:t>Preparation of Specifications, cost estimates, Sanction/approval and Bid documents</a:t>
                      </a:r>
                      <a:endParaRPr lang="en-IN" sz="1600" b="1"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 </a:t>
                      </a:r>
                      <a:endParaRPr lang="en-IN" sz="1600" b="1"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2 Weeks</a:t>
                      </a:r>
                      <a:endParaRPr lang="en-IN" sz="1600" b="1"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2 Weeks</a:t>
                      </a:r>
                      <a:endParaRPr lang="en-IN" sz="1600" b="1"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2 Weeks</a:t>
                      </a:r>
                      <a:endParaRPr lang="en-IN" sz="1600" b="1"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2 Weeks</a:t>
                      </a:r>
                      <a:endParaRPr lang="en-IN" sz="1600" b="1"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2 Weeks</a:t>
                      </a:r>
                      <a:endParaRPr lang="en-IN" sz="1600" b="1" i="0" u="none" strike="noStrike" dirty="0">
                        <a:solidFill>
                          <a:srgbClr val="000000"/>
                        </a:solidFill>
                        <a:effectLst/>
                        <a:latin typeface="Arial" panose="020B0604020202020204" pitchFamily="34" charset="0"/>
                      </a:endParaRPr>
                    </a:p>
                  </a:txBody>
                  <a:tcPr marL="0" marR="0" marT="0" marB="0" anchor="ctr">
                    <a:noFill/>
                  </a:tcPr>
                </a:tc>
              </a:tr>
              <a:tr h="411368">
                <a:tc>
                  <a:txBody>
                    <a:bodyPr/>
                    <a:lstStyle/>
                    <a:p>
                      <a:pPr algn="l" fontAlgn="ctr"/>
                      <a:r>
                        <a:rPr lang="en-IN" sz="1600" u="none" strike="noStrike" dirty="0">
                          <a:effectLst/>
                        </a:rPr>
                        <a:t>Prepare and Transmit Bid documents to World Bank</a:t>
                      </a:r>
                      <a:endParaRPr lang="en-IN" sz="1600" b="1"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 </a:t>
                      </a:r>
                      <a:endParaRPr lang="en-IN" sz="1600" b="1"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2 Weeks</a:t>
                      </a:r>
                      <a:endParaRPr lang="en-IN" sz="1600" b="1"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2 Weeks</a:t>
                      </a:r>
                      <a:endParaRPr lang="en-IN" sz="1600" b="1"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2 Weeks</a:t>
                      </a:r>
                      <a:endParaRPr lang="en-IN" sz="1600" b="1"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3 Weeks</a:t>
                      </a:r>
                      <a:endParaRPr lang="en-IN" sz="16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2 Weeks</a:t>
                      </a:r>
                      <a:endParaRPr lang="en-IN" sz="1600" b="1" i="0" u="none" strike="noStrike">
                        <a:solidFill>
                          <a:srgbClr val="000000"/>
                        </a:solidFill>
                        <a:effectLst/>
                        <a:latin typeface="Arial" panose="020B0604020202020204" pitchFamily="34" charset="0"/>
                      </a:endParaRPr>
                    </a:p>
                  </a:txBody>
                  <a:tcPr marL="0" marR="0" marT="0" marB="0" anchor="ctr">
                    <a:noFill/>
                  </a:tcPr>
                </a:tc>
              </a:tr>
              <a:tr h="411368">
                <a:tc>
                  <a:txBody>
                    <a:bodyPr/>
                    <a:lstStyle/>
                    <a:p>
                      <a:pPr algn="l" fontAlgn="ctr"/>
                      <a:r>
                        <a:rPr lang="en-IN" sz="1600" u="none" strike="noStrike" dirty="0">
                          <a:effectLst/>
                        </a:rPr>
                        <a:t>World Bank clearance of Bid documents</a:t>
                      </a:r>
                      <a:endParaRPr lang="en-IN" sz="1600" b="1"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 </a:t>
                      </a:r>
                      <a:endParaRPr lang="en-IN" sz="16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N/A</a:t>
                      </a:r>
                      <a:endParaRPr lang="en-IN" sz="16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2 Weeks</a:t>
                      </a:r>
                      <a:endParaRPr lang="en-IN" sz="16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N/A</a:t>
                      </a:r>
                      <a:endParaRPr lang="en-IN" sz="16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2 Weeks</a:t>
                      </a:r>
                      <a:endParaRPr lang="en-IN" sz="16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N/A</a:t>
                      </a:r>
                      <a:endParaRPr lang="en-IN" sz="1600" b="0" i="0" u="none" strike="noStrike">
                        <a:solidFill>
                          <a:srgbClr val="000000"/>
                        </a:solidFill>
                        <a:effectLst/>
                        <a:latin typeface="Arial" panose="020B0604020202020204" pitchFamily="34" charset="0"/>
                      </a:endParaRPr>
                    </a:p>
                  </a:txBody>
                  <a:tcPr marL="0" marR="0" marT="0" marB="0" anchor="ctr">
                    <a:noFill/>
                  </a:tcPr>
                </a:tc>
              </a:tr>
              <a:tr h="241982">
                <a:tc>
                  <a:txBody>
                    <a:bodyPr/>
                    <a:lstStyle/>
                    <a:p>
                      <a:pPr algn="l" fontAlgn="ctr"/>
                      <a:r>
                        <a:rPr lang="en-IN" sz="1600" u="none" strike="noStrike" dirty="0">
                          <a:effectLst/>
                        </a:rPr>
                        <a:t>Issue invitation for Bid/RFQ</a:t>
                      </a:r>
                      <a:endParaRPr lang="en-IN" sz="1600" b="1"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 </a:t>
                      </a:r>
                      <a:endParaRPr lang="en-IN" sz="16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1 Weeks</a:t>
                      </a:r>
                      <a:endParaRPr lang="en-IN" sz="16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1 Week</a:t>
                      </a:r>
                      <a:endParaRPr lang="en-IN" sz="16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1 Week</a:t>
                      </a:r>
                      <a:endParaRPr lang="en-IN" sz="16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2000" u="none" strike="noStrike">
                          <a:effectLst/>
                        </a:rPr>
                        <a:t>2 Weeks</a:t>
                      </a:r>
                      <a:endParaRPr lang="en-IN" sz="2000" b="0" i="0" u="none" strike="noStrike">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a:effectLst/>
                        </a:rPr>
                        <a:t>1 Week</a:t>
                      </a:r>
                      <a:endParaRPr lang="en-IN" sz="1600" b="0" i="0" u="none" strike="noStrike">
                        <a:solidFill>
                          <a:srgbClr val="000000"/>
                        </a:solidFill>
                        <a:effectLst/>
                        <a:latin typeface="Arial" panose="020B0604020202020204" pitchFamily="34" charset="0"/>
                      </a:endParaRPr>
                    </a:p>
                  </a:txBody>
                  <a:tcPr marL="0" marR="0" marT="0" marB="0" anchor="ctr">
                    <a:noFill/>
                  </a:tcPr>
                </a:tc>
              </a:tr>
              <a:tr h="241982">
                <a:tc>
                  <a:txBody>
                    <a:bodyPr/>
                    <a:lstStyle/>
                    <a:p>
                      <a:pPr algn="l" fontAlgn="ctr"/>
                      <a:r>
                        <a:rPr lang="en-IN" sz="1600" u="none" strike="noStrike">
                          <a:effectLst/>
                        </a:rPr>
                        <a:t>Bid Opening Date</a:t>
                      </a:r>
                      <a:endParaRPr lang="en-IN" sz="1600" b="1"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 </a:t>
                      </a:r>
                      <a:endParaRPr lang="en-IN" sz="16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4 Weeks</a:t>
                      </a:r>
                      <a:endParaRPr lang="en-IN" sz="16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5 Weeks</a:t>
                      </a:r>
                      <a:endParaRPr lang="en-IN" sz="16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5 Weeks</a:t>
                      </a:r>
                      <a:endParaRPr lang="en-IN" sz="16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b="1" u="none" strike="noStrike" dirty="0" smtClean="0">
                          <a:effectLst/>
                        </a:rPr>
                        <a:t>6 -12  Weeks </a:t>
                      </a:r>
                    </a:p>
                  </a:txBody>
                  <a:tcPr marL="0" marR="0" marT="0" marB="0" anchor="ctr">
                    <a:noFill/>
                  </a:tcPr>
                </a:tc>
                <a:tc>
                  <a:txBody>
                    <a:bodyPr/>
                    <a:lstStyle/>
                    <a:p>
                      <a:pPr algn="ctr" fontAlgn="ctr"/>
                      <a:r>
                        <a:rPr lang="en-IN" sz="1600" b="1" u="none" strike="noStrike" dirty="0" smtClean="0">
                          <a:effectLst/>
                        </a:rPr>
                        <a:t>6 - 12 Weeks</a:t>
                      </a:r>
                    </a:p>
                  </a:txBody>
                  <a:tcPr marL="0" marR="0" marT="0" marB="0" anchor="ctr">
                    <a:noFill/>
                  </a:tcPr>
                </a:tc>
              </a:tr>
              <a:tr h="411368">
                <a:tc>
                  <a:txBody>
                    <a:bodyPr/>
                    <a:lstStyle/>
                    <a:p>
                      <a:pPr algn="l" fontAlgn="ctr"/>
                      <a:r>
                        <a:rPr lang="en-IN" sz="1600" u="none" strike="noStrike">
                          <a:effectLst/>
                        </a:rPr>
                        <a:t>Transmit BER to World Bank for NOL</a:t>
                      </a:r>
                      <a:endParaRPr lang="en-IN" sz="1600" b="1"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 </a:t>
                      </a:r>
                      <a:endParaRPr lang="en-IN" sz="16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2000" u="none" strike="noStrike" dirty="0">
                          <a:effectLst/>
                        </a:rPr>
                        <a:t>NA</a:t>
                      </a:r>
                      <a:endParaRPr lang="en-IN" sz="2000" b="0" i="0" u="none" strike="noStrike" dirty="0">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dirty="0">
                          <a:effectLst/>
                        </a:rPr>
                        <a:t>4 Weeks</a:t>
                      </a:r>
                      <a:endParaRPr lang="en-IN" sz="16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4 weeks</a:t>
                      </a:r>
                      <a:endParaRPr lang="en-IN" sz="16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4 Weeks</a:t>
                      </a:r>
                      <a:endParaRPr lang="en-IN" sz="16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4 weeks</a:t>
                      </a:r>
                      <a:endParaRPr lang="en-IN" sz="1600" b="0" i="0" u="none" strike="noStrike">
                        <a:solidFill>
                          <a:srgbClr val="000000"/>
                        </a:solidFill>
                        <a:effectLst/>
                        <a:latin typeface="Arial" panose="020B0604020202020204" pitchFamily="34" charset="0"/>
                      </a:endParaRPr>
                    </a:p>
                  </a:txBody>
                  <a:tcPr marL="0" marR="0" marT="0" marB="0" anchor="ctr">
                    <a:noFill/>
                  </a:tcPr>
                </a:tc>
              </a:tr>
              <a:tr h="241982">
                <a:tc>
                  <a:txBody>
                    <a:bodyPr/>
                    <a:lstStyle/>
                    <a:p>
                      <a:pPr algn="l" fontAlgn="ctr"/>
                      <a:r>
                        <a:rPr lang="en-IN" sz="1600" u="none" strike="noStrike">
                          <a:effectLst/>
                        </a:rPr>
                        <a:t>World Bank clearance of BER</a:t>
                      </a:r>
                      <a:endParaRPr lang="en-IN" sz="1600" b="1"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 </a:t>
                      </a:r>
                      <a:endParaRPr lang="en-IN" sz="16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N/A</a:t>
                      </a:r>
                      <a:endParaRPr lang="en-IN" sz="16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2 Weeks</a:t>
                      </a:r>
                      <a:endParaRPr lang="en-IN" sz="16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N/A</a:t>
                      </a:r>
                      <a:endParaRPr lang="en-IN" sz="16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2 Weeks</a:t>
                      </a:r>
                      <a:endParaRPr lang="en-IN" sz="16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N/A</a:t>
                      </a:r>
                      <a:endParaRPr lang="en-IN" sz="1600" b="0" i="0" u="none" strike="noStrike">
                        <a:solidFill>
                          <a:srgbClr val="000000"/>
                        </a:solidFill>
                        <a:effectLst/>
                        <a:latin typeface="Arial" panose="020B0604020202020204" pitchFamily="34" charset="0"/>
                      </a:endParaRPr>
                    </a:p>
                  </a:txBody>
                  <a:tcPr marL="0" marR="0" marT="0" marB="0" anchor="ctr">
                    <a:noFill/>
                  </a:tcPr>
                </a:tc>
              </a:tr>
              <a:tr h="241982">
                <a:tc>
                  <a:txBody>
                    <a:bodyPr/>
                    <a:lstStyle/>
                    <a:p>
                      <a:pPr algn="l" fontAlgn="ctr"/>
                      <a:r>
                        <a:rPr lang="en-IN" sz="1600" u="none" strike="noStrike">
                          <a:effectLst/>
                        </a:rPr>
                        <a:t>NoA (Notification of Award)</a:t>
                      </a:r>
                      <a:endParaRPr lang="en-IN" sz="1600" b="1"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 </a:t>
                      </a:r>
                      <a:endParaRPr lang="en-IN" sz="16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ASAP</a:t>
                      </a:r>
                      <a:endParaRPr lang="en-IN" sz="16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1 Weeks</a:t>
                      </a:r>
                      <a:endParaRPr lang="en-IN" sz="16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1 Weeks</a:t>
                      </a:r>
                      <a:endParaRPr lang="en-IN" sz="16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1 Weeks</a:t>
                      </a:r>
                      <a:endParaRPr lang="en-IN" sz="16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1 Weeks</a:t>
                      </a:r>
                      <a:endParaRPr lang="en-IN" sz="1600" b="0" i="0" u="none" strike="noStrike">
                        <a:solidFill>
                          <a:srgbClr val="000000"/>
                        </a:solidFill>
                        <a:effectLst/>
                        <a:latin typeface="Arial" panose="020B0604020202020204" pitchFamily="34" charset="0"/>
                      </a:endParaRPr>
                    </a:p>
                  </a:txBody>
                  <a:tcPr marL="0" marR="0" marT="0" marB="0" anchor="ctr">
                    <a:noFill/>
                  </a:tcPr>
                </a:tc>
              </a:tr>
              <a:tr h="241982">
                <a:tc>
                  <a:txBody>
                    <a:bodyPr/>
                    <a:lstStyle/>
                    <a:p>
                      <a:pPr algn="l" fontAlgn="ctr"/>
                      <a:r>
                        <a:rPr lang="en-IN" sz="1600" u="none" strike="noStrike">
                          <a:effectLst/>
                        </a:rPr>
                        <a:t>Contract Signed Date</a:t>
                      </a:r>
                      <a:endParaRPr lang="en-IN" sz="1600" b="1"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 </a:t>
                      </a:r>
                      <a:endParaRPr lang="en-IN" sz="16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1 Weeks</a:t>
                      </a:r>
                      <a:endParaRPr lang="en-IN" sz="16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4 Week</a:t>
                      </a:r>
                      <a:endParaRPr lang="en-IN" sz="16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4 Week</a:t>
                      </a:r>
                      <a:endParaRPr lang="en-IN" sz="16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4 Week</a:t>
                      </a:r>
                      <a:endParaRPr lang="en-IN" sz="16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4 Week</a:t>
                      </a:r>
                      <a:endParaRPr lang="en-IN" sz="1600" b="0" i="0" u="none" strike="noStrike">
                        <a:solidFill>
                          <a:srgbClr val="000000"/>
                        </a:solidFill>
                        <a:effectLst/>
                        <a:latin typeface="Arial" panose="020B0604020202020204" pitchFamily="34" charset="0"/>
                      </a:endParaRPr>
                    </a:p>
                  </a:txBody>
                  <a:tcPr marL="0" marR="0" marT="0" marB="0" anchor="ctr">
                    <a:noFill/>
                  </a:tcPr>
                </a:tc>
              </a:tr>
              <a:tr h="822738">
                <a:tc>
                  <a:txBody>
                    <a:bodyPr/>
                    <a:lstStyle/>
                    <a:p>
                      <a:pPr algn="l" fontAlgn="ctr"/>
                      <a:r>
                        <a:rPr lang="en-IN" sz="1600" u="none" strike="noStrike">
                          <a:effectLst/>
                        </a:rPr>
                        <a:t>Expected date of delivery</a:t>
                      </a:r>
                      <a:endParaRPr lang="en-IN" sz="1600" b="1"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 </a:t>
                      </a:r>
                      <a:endParaRPr lang="en-IN" sz="16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Depend on the Type of Goods</a:t>
                      </a:r>
                      <a:endParaRPr lang="en-IN" sz="16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Depend on the Type of Goods</a:t>
                      </a:r>
                      <a:endParaRPr lang="en-IN" sz="16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Depend on the Type of Goods</a:t>
                      </a:r>
                      <a:endParaRPr lang="en-IN" sz="16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Depend on the Type of Goods</a:t>
                      </a:r>
                      <a:endParaRPr lang="en-IN" sz="16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Depend on the Type of Goods</a:t>
                      </a:r>
                      <a:endParaRPr lang="en-IN" sz="1600" b="0" i="0" u="none" strike="noStrike">
                        <a:solidFill>
                          <a:srgbClr val="000000"/>
                        </a:solidFill>
                        <a:effectLst/>
                        <a:latin typeface="Arial" panose="020B0604020202020204" pitchFamily="34" charset="0"/>
                      </a:endParaRPr>
                    </a:p>
                  </a:txBody>
                  <a:tcPr marL="0" marR="0" marT="0" marB="0" anchor="ctr">
                    <a:noFill/>
                  </a:tcPr>
                </a:tc>
              </a:tr>
              <a:tr h="617054">
                <a:tc>
                  <a:txBody>
                    <a:bodyPr/>
                    <a:lstStyle/>
                    <a:p>
                      <a:pPr algn="l" fontAlgn="ctr"/>
                      <a:r>
                        <a:rPr lang="en-IN" sz="1600" u="none" strike="noStrike">
                          <a:effectLst/>
                        </a:rPr>
                        <a:t>Contract Completion Date</a:t>
                      </a:r>
                      <a:endParaRPr lang="en-IN" sz="1600" b="1"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 </a:t>
                      </a:r>
                      <a:endParaRPr lang="en-IN" sz="16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Start + Delivery Period</a:t>
                      </a:r>
                      <a:endParaRPr lang="en-IN" sz="16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Start + Delivery Period</a:t>
                      </a:r>
                      <a:endParaRPr lang="en-IN" sz="16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Start + Delivery Period</a:t>
                      </a:r>
                      <a:endParaRPr lang="en-IN" sz="16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Start + Delivery Period</a:t>
                      </a:r>
                      <a:endParaRPr lang="en-IN" sz="16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Start + Delivery Period</a:t>
                      </a:r>
                      <a:endParaRPr lang="en-IN" sz="1600" b="0" i="0" u="none" strike="noStrike" dirty="0">
                        <a:solidFill>
                          <a:srgbClr val="000000"/>
                        </a:solidFill>
                        <a:effectLst/>
                        <a:latin typeface="Arial" panose="020B0604020202020204" pitchFamily="34" charset="0"/>
                      </a:endParaRPr>
                    </a:p>
                  </a:txBody>
                  <a:tcPr marL="0" marR="0" marT="0" marB="0" anchor="ctr">
                    <a:noFill/>
                  </a:tcPr>
                </a:tc>
              </a:tr>
            </a:tbl>
          </a:graphicData>
        </a:graphic>
      </p:graphicFrame>
      <p:sp>
        <p:nvSpPr>
          <p:cNvPr id="4" name="Date Placeholder 3"/>
          <p:cNvSpPr>
            <a:spLocks noGrp="1"/>
          </p:cNvSpPr>
          <p:nvPr>
            <p:ph type="dt" sz="half" idx="10"/>
          </p:nvPr>
        </p:nvSpPr>
        <p:spPr/>
        <p:txBody>
          <a:bodyPr/>
          <a:lstStyle/>
          <a:p>
            <a:fld id="{79A6EFAD-F141-48F9-907C-FD431F3E8944}" type="datetime1">
              <a:rPr lang="en-US" smtClean="0"/>
              <a:t>11/16/2015</a:t>
            </a:fld>
            <a:endParaRPr lang="en-IN"/>
          </a:p>
        </p:txBody>
      </p:sp>
      <p:sp>
        <p:nvSpPr>
          <p:cNvPr id="5" name="Footer Placeholder 4"/>
          <p:cNvSpPr>
            <a:spLocks noGrp="1"/>
          </p:cNvSpPr>
          <p:nvPr>
            <p:ph type="ftr" sz="quarter" idx="11"/>
          </p:nvPr>
        </p:nvSpPr>
        <p:spPr/>
        <p:txBody>
          <a:bodyPr/>
          <a:lstStyle/>
          <a:p>
            <a:r>
              <a:rPr lang="en-IN" smtClean="0"/>
              <a:t>Procurement Training - APT MDP Hyderabad</a:t>
            </a:r>
            <a:endParaRPr lang="en-IN"/>
          </a:p>
        </p:txBody>
      </p:sp>
      <p:sp>
        <p:nvSpPr>
          <p:cNvPr id="6" name="Slide Number Placeholder 5"/>
          <p:cNvSpPr>
            <a:spLocks noGrp="1"/>
          </p:cNvSpPr>
          <p:nvPr>
            <p:ph type="sldNum" sz="quarter" idx="12"/>
          </p:nvPr>
        </p:nvSpPr>
        <p:spPr/>
        <p:txBody>
          <a:bodyPr/>
          <a:lstStyle/>
          <a:p>
            <a:fld id="{6A280754-DBC5-4C92-91AE-8B732F901870}" type="slidenum">
              <a:rPr lang="en-IN" smtClean="0"/>
              <a:t>14</a:t>
            </a:fld>
            <a:endParaRPr lang="en-IN"/>
          </a:p>
        </p:txBody>
      </p:sp>
    </p:spTree>
    <p:extLst>
      <p:ext uri="{BB962C8B-B14F-4D97-AF65-F5344CB8AC3E}">
        <p14:creationId xmlns:p14="http://schemas.microsoft.com/office/powerpoint/2010/main" val="24440579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7639"/>
          </a:xfrm>
        </p:spPr>
        <p:txBody>
          <a:bodyPr/>
          <a:lstStyle/>
          <a:p>
            <a:r>
              <a:rPr lang="en-IN" b="1" dirty="0" smtClean="0">
                <a:solidFill>
                  <a:schemeClr val="accent6">
                    <a:lumMod val="75000"/>
                  </a:schemeClr>
                </a:solidFill>
              </a:rPr>
              <a:t>Lead Time -Works</a:t>
            </a:r>
            <a:endParaRPr lang="en-IN" b="1" dirty="0">
              <a:solidFill>
                <a:schemeClr val="accent6">
                  <a:lumMod val="75000"/>
                </a:schemeClr>
              </a:solidFill>
            </a:endParaRPr>
          </a:p>
        </p:txBody>
      </p:sp>
      <p:sp>
        <p:nvSpPr>
          <p:cNvPr id="4" name="Date Placeholder 3"/>
          <p:cNvSpPr>
            <a:spLocks noGrp="1"/>
          </p:cNvSpPr>
          <p:nvPr>
            <p:ph type="dt" sz="half" idx="10"/>
          </p:nvPr>
        </p:nvSpPr>
        <p:spPr/>
        <p:txBody>
          <a:bodyPr/>
          <a:lstStyle/>
          <a:p>
            <a:fld id="{1679CFDD-A1D4-4881-991E-4A819446C0FC}" type="datetime1">
              <a:rPr lang="en-US" smtClean="0"/>
              <a:t>11/16/2015</a:t>
            </a:fld>
            <a:endParaRPr lang="en-IN"/>
          </a:p>
        </p:txBody>
      </p:sp>
      <p:sp>
        <p:nvSpPr>
          <p:cNvPr id="5" name="Footer Placeholder 4"/>
          <p:cNvSpPr>
            <a:spLocks noGrp="1"/>
          </p:cNvSpPr>
          <p:nvPr>
            <p:ph type="ftr" sz="quarter" idx="11"/>
          </p:nvPr>
        </p:nvSpPr>
        <p:spPr/>
        <p:txBody>
          <a:bodyPr/>
          <a:lstStyle/>
          <a:p>
            <a:r>
              <a:rPr lang="en-IN" smtClean="0"/>
              <a:t>Procurement Training - APT MDP Hyderabad</a:t>
            </a:r>
            <a:endParaRPr lang="en-IN"/>
          </a:p>
        </p:txBody>
      </p:sp>
      <p:sp>
        <p:nvSpPr>
          <p:cNvPr id="6" name="Slide Number Placeholder 5"/>
          <p:cNvSpPr>
            <a:spLocks noGrp="1"/>
          </p:cNvSpPr>
          <p:nvPr>
            <p:ph type="sldNum" sz="quarter" idx="12"/>
          </p:nvPr>
        </p:nvSpPr>
        <p:spPr/>
        <p:txBody>
          <a:bodyPr/>
          <a:lstStyle/>
          <a:p>
            <a:fld id="{6A280754-DBC5-4C92-91AE-8B732F901870}" type="slidenum">
              <a:rPr lang="en-IN" smtClean="0"/>
              <a:t>15</a:t>
            </a:fld>
            <a:endParaRPr lang="en-IN"/>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860703845"/>
              </p:ext>
            </p:extLst>
          </p:nvPr>
        </p:nvGraphicFramePr>
        <p:xfrm>
          <a:off x="1050878" y="1009936"/>
          <a:ext cx="10302921" cy="5583222"/>
        </p:xfrm>
        <a:graphic>
          <a:graphicData uri="http://schemas.openxmlformats.org/drawingml/2006/table">
            <a:tbl>
              <a:tblPr/>
              <a:tblGrid>
                <a:gridCol w="1003041"/>
                <a:gridCol w="3348601"/>
                <a:gridCol w="1030339"/>
                <a:gridCol w="1309390"/>
                <a:gridCol w="1244991"/>
                <a:gridCol w="1223527"/>
                <a:gridCol w="1143032"/>
              </a:tblGrid>
              <a:tr h="433743">
                <a:tc>
                  <a:txBody>
                    <a:bodyPr/>
                    <a:lstStyle/>
                    <a:p>
                      <a:pPr algn="ctr" fontAlgn="b"/>
                      <a:r>
                        <a:rPr lang="en-IN" sz="1800" b="1" i="0" u="none" strike="noStrike" dirty="0">
                          <a:solidFill>
                            <a:srgbClr val="000000"/>
                          </a:solidFill>
                          <a:effectLst/>
                          <a:latin typeface="Calibri" panose="020F0502020204030204" pitchFamily="34" charset="0"/>
                        </a:rPr>
                        <a:t>S/No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dirty="0">
                          <a:solidFill>
                            <a:srgbClr val="000000"/>
                          </a:solidFill>
                          <a:effectLst/>
                          <a:latin typeface="Calibri" panose="020F0502020204030204" pitchFamily="34" charset="0"/>
                        </a:rPr>
                        <a:t>Steps / Stage of the Procurement Cycle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dirty="0">
                          <a:solidFill>
                            <a:srgbClr val="000000"/>
                          </a:solidFill>
                          <a:effectLst/>
                          <a:latin typeface="Calibri" panose="020F0502020204030204" pitchFamily="34" charset="0"/>
                        </a:rPr>
                        <a:t>Shopping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dirty="0">
                          <a:solidFill>
                            <a:srgbClr val="000000"/>
                          </a:solidFill>
                          <a:effectLst/>
                          <a:latin typeface="Calibri" panose="020F0502020204030204" pitchFamily="34" charset="0"/>
                        </a:rPr>
                        <a:t>NCB (Prior)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dirty="0">
                          <a:solidFill>
                            <a:srgbClr val="000000"/>
                          </a:solidFill>
                          <a:effectLst/>
                          <a:latin typeface="Calibri" panose="020F0502020204030204" pitchFamily="34" charset="0"/>
                        </a:rPr>
                        <a:t>NCB (Post)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dirty="0">
                          <a:solidFill>
                            <a:srgbClr val="000000"/>
                          </a:solidFill>
                          <a:effectLst/>
                          <a:latin typeface="Calibri" panose="020F0502020204030204" pitchFamily="34" charset="0"/>
                        </a:rPr>
                        <a:t>ICB (Prior)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dirty="0">
                          <a:solidFill>
                            <a:srgbClr val="000000"/>
                          </a:solidFill>
                          <a:effectLst/>
                          <a:latin typeface="Calibri" panose="020F0502020204030204" pitchFamily="34" charset="0"/>
                        </a:rPr>
                        <a:t>ICB (Post)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7912">
                <a:tc>
                  <a:txBody>
                    <a:bodyPr/>
                    <a:lstStyle/>
                    <a:p>
                      <a:pPr algn="ctr" fontAlgn="b"/>
                      <a:r>
                        <a:rPr lang="en-IN" sz="1600" b="0" i="0" u="none" strike="noStrike" dirty="0">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1" i="0" u="none" strike="noStrike" dirty="0">
                          <a:solidFill>
                            <a:srgbClr val="000000"/>
                          </a:solidFill>
                          <a:effectLst/>
                          <a:latin typeface="Arial" panose="020B0604020202020204" pitchFamily="34" charset="0"/>
                        </a:rPr>
                        <a:t>Preparation of Specifications, cost estimates, Sanction/approval and Bid documents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2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2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2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2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2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8956">
                <a:tc>
                  <a:txBody>
                    <a:bodyPr/>
                    <a:lstStyle/>
                    <a:p>
                      <a:pPr algn="ctr" fontAlgn="b"/>
                      <a:r>
                        <a:rPr lang="en-IN" sz="1600" b="0" i="0" u="none" strike="noStrike" dirty="0">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1" i="0" u="none" strike="noStrike" dirty="0">
                          <a:solidFill>
                            <a:srgbClr val="000000"/>
                          </a:solidFill>
                          <a:effectLst/>
                          <a:latin typeface="Arial" panose="020B0604020202020204" pitchFamily="34" charset="0"/>
                        </a:rPr>
                        <a:t>Prepare and Transmit Bid documents to World Bank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dirty="0">
                          <a:solidFill>
                            <a:srgbClr val="000000"/>
                          </a:solidFill>
                          <a:effectLst/>
                          <a:latin typeface="Calibri" panose="020F0502020204030204" pitchFamily="34" charset="0"/>
                        </a:rPr>
                        <a:t>2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2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2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3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2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8956">
                <a:tc>
                  <a:txBody>
                    <a:bodyPr/>
                    <a:lstStyle/>
                    <a:p>
                      <a:pPr algn="ctr" fontAlgn="b"/>
                      <a:r>
                        <a:rPr lang="en-IN" sz="1600" b="0" i="0" u="none" strike="noStrike" dirty="0">
                          <a:solidFill>
                            <a:srgbClr val="000000"/>
                          </a:solidFill>
                          <a:effectLst/>
                          <a:latin typeface="Calibri" panose="020F050202020403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1" i="0" u="none" strike="noStrike">
                          <a:solidFill>
                            <a:srgbClr val="000000"/>
                          </a:solidFill>
                          <a:effectLst/>
                          <a:latin typeface="Arial" panose="020B0604020202020204" pitchFamily="34" charset="0"/>
                        </a:rPr>
                        <a:t>World Bank clearance of Bid documents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dirty="0">
                          <a:solidFill>
                            <a:srgbClr val="000000"/>
                          </a:solidFill>
                          <a:effectLst/>
                          <a:latin typeface="Calibri" panose="020F0502020204030204" pitchFamily="34" charset="0"/>
                        </a:rPr>
                        <a:t>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dirty="0">
                          <a:solidFill>
                            <a:srgbClr val="000000"/>
                          </a:solidFill>
                          <a:effectLst/>
                          <a:latin typeface="Calibri" panose="020F0502020204030204" pitchFamily="34" charset="0"/>
                        </a:rPr>
                        <a:t>2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2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444">
                <a:tc>
                  <a:txBody>
                    <a:bodyPr/>
                    <a:lstStyle/>
                    <a:p>
                      <a:pPr algn="ctr" fontAlgn="b"/>
                      <a:r>
                        <a:rPr lang="en-IN" sz="1600" b="0" i="0" u="none" strike="noStrike">
                          <a:solidFill>
                            <a:srgbClr val="000000"/>
                          </a:solidFill>
                          <a:effectLst/>
                          <a:latin typeface="Calibri" panose="020F0502020204030204" pitchFamily="34" charset="0"/>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1" i="0" u="none" strike="noStrike">
                          <a:solidFill>
                            <a:srgbClr val="000000"/>
                          </a:solidFill>
                          <a:effectLst/>
                          <a:latin typeface="Arial" panose="020B0604020202020204" pitchFamily="34" charset="0"/>
                        </a:rPr>
                        <a:t>Issue invitation for Bid/RFQ</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1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dirty="0">
                          <a:solidFill>
                            <a:srgbClr val="000000"/>
                          </a:solidFill>
                          <a:effectLst/>
                          <a:latin typeface="Calibri" panose="020F0502020204030204" pitchFamily="34" charset="0"/>
                        </a:rPr>
                        <a:t>1 Week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1 Week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2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1 Week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444">
                <a:tc>
                  <a:txBody>
                    <a:bodyPr/>
                    <a:lstStyle/>
                    <a:p>
                      <a:pPr algn="ctr" fontAlgn="b"/>
                      <a:r>
                        <a:rPr lang="en-IN" sz="1600" b="0" i="0" u="none" strike="noStrike" dirty="0">
                          <a:solidFill>
                            <a:srgbClr val="000000"/>
                          </a:solidFill>
                          <a:effectLst/>
                          <a:latin typeface="Calibri" panose="020F0502020204030204" pitchFamily="34" charset="0"/>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1" i="0" u="none" strike="noStrike">
                          <a:solidFill>
                            <a:srgbClr val="000000"/>
                          </a:solidFill>
                          <a:effectLst/>
                          <a:latin typeface="Arial" panose="020B0604020202020204" pitchFamily="34" charset="0"/>
                        </a:rPr>
                        <a:t>Bid Opening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4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dirty="0">
                          <a:solidFill>
                            <a:srgbClr val="000000"/>
                          </a:solidFill>
                          <a:effectLst/>
                          <a:latin typeface="Calibri" panose="020F0502020204030204" pitchFamily="34" charset="0"/>
                        </a:rPr>
                        <a:t>5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dirty="0">
                          <a:solidFill>
                            <a:srgbClr val="000000"/>
                          </a:solidFill>
                          <a:effectLst/>
                          <a:latin typeface="Calibri" panose="020F0502020204030204" pitchFamily="34" charset="0"/>
                        </a:rPr>
                        <a:t>5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IN" sz="1600" b="0" i="0" u="none" strike="noStrike" dirty="0" smtClean="0">
                          <a:solidFill>
                            <a:srgbClr val="000000"/>
                          </a:solidFill>
                          <a:effectLst/>
                          <a:latin typeface="Calibri" panose="020F0502020204030204" pitchFamily="34" charset="0"/>
                        </a:rPr>
                        <a:t>6  -12 Weeks</a:t>
                      </a:r>
                    </a:p>
                    <a:p>
                      <a:pPr algn="ctr" fontAlgn="b"/>
                      <a:endParaRPr lang="en-IN" sz="16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IN" sz="1600" b="0" i="0" u="none" strike="noStrike" dirty="0" smtClean="0">
                          <a:solidFill>
                            <a:srgbClr val="000000"/>
                          </a:solidFill>
                          <a:effectLst/>
                          <a:latin typeface="Calibri" panose="020F0502020204030204" pitchFamily="34" charset="0"/>
                        </a:rPr>
                        <a:t>6  -12 Weeks</a:t>
                      </a:r>
                    </a:p>
                    <a:p>
                      <a:pPr algn="ctr" fontAlgn="b"/>
                      <a:endParaRPr lang="en-IN" sz="16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8956">
                <a:tc>
                  <a:txBody>
                    <a:bodyPr/>
                    <a:lstStyle/>
                    <a:p>
                      <a:pPr algn="ctr" fontAlgn="b"/>
                      <a:r>
                        <a:rPr lang="en-IN" sz="1600" b="0" i="0" u="none" strike="noStrike" dirty="0">
                          <a:solidFill>
                            <a:srgbClr val="000000"/>
                          </a:solidFill>
                          <a:effectLst/>
                          <a:latin typeface="Calibri" panose="020F0502020204030204" pitchFamily="34" charset="0"/>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1" i="0" u="none" strike="noStrike">
                          <a:solidFill>
                            <a:srgbClr val="000000"/>
                          </a:solidFill>
                          <a:effectLst/>
                          <a:latin typeface="Arial" panose="020B0604020202020204" pitchFamily="34" charset="0"/>
                        </a:rPr>
                        <a:t>Transmit BER to World Bank for NOL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4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dirty="0">
                          <a:solidFill>
                            <a:srgbClr val="000000"/>
                          </a:solidFill>
                          <a:effectLst/>
                          <a:latin typeface="Calibri" panose="020F0502020204030204" pitchFamily="34" charset="0"/>
                        </a:rPr>
                        <a:t>4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4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4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444">
                <a:tc>
                  <a:txBody>
                    <a:bodyPr/>
                    <a:lstStyle/>
                    <a:p>
                      <a:pPr algn="ctr" fontAlgn="b"/>
                      <a:r>
                        <a:rPr lang="en-IN" sz="1600" b="0" i="0" u="none" strike="noStrike" dirty="0">
                          <a:solidFill>
                            <a:srgbClr val="000000"/>
                          </a:solidFill>
                          <a:effectLst/>
                          <a:latin typeface="Calibri" panose="020F050202020403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1" i="0" u="none" strike="noStrike">
                          <a:solidFill>
                            <a:srgbClr val="000000"/>
                          </a:solidFill>
                          <a:effectLst/>
                          <a:latin typeface="Arial" panose="020B0604020202020204" pitchFamily="34" charset="0"/>
                        </a:rPr>
                        <a:t>World Bank clearance of BER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2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dirty="0">
                          <a:solidFill>
                            <a:srgbClr val="000000"/>
                          </a:solidFill>
                          <a:effectLst/>
                          <a:latin typeface="Calibri" panose="020F0502020204030204" pitchFamily="34" charset="0"/>
                        </a:rPr>
                        <a:t>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2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444">
                <a:tc>
                  <a:txBody>
                    <a:bodyPr/>
                    <a:lstStyle/>
                    <a:p>
                      <a:pPr algn="ctr" fontAlgn="b"/>
                      <a:r>
                        <a:rPr lang="en-IN" sz="1600" b="0" i="0" u="none" strike="noStrike" dirty="0">
                          <a:solidFill>
                            <a:srgbClr val="000000"/>
                          </a:solidFill>
                          <a:effectLst/>
                          <a:latin typeface="Calibri" panose="020F0502020204030204" pitchFamily="34" charset="0"/>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1" i="0" u="none" strike="noStrike">
                          <a:solidFill>
                            <a:srgbClr val="000000"/>
                          </a:solidFill>
                          <a:effectLst/>
                          <a:latin typeface="Arial" panose="020B0604020202020204" pitchFamily="34" charset="0"/>
                        </a:rPr>
                        <a:t>NoA (Notification of Award)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ASAP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1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dirty="0">
                          <a:solidFill>
                            <a:srgbClr val="000000"/>
                          </a:solidFill>
                          <a:effectLst/>
                          <a:latin typeface="Calibri" panose="020F0502020204030204" pitchFamily="34" charset="0"/>
                        </a:rPr>
                        <a:t>1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1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1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444">
                <a:tc>
                  <a:txBody>
                    <a:bodyPr/>
                    <a:lstStyle/>
                    <a:p>
                      <a:pPr algn="ctr" fontAlgn="b"/>
                      <a:r>
                        <a:rPr lang="en-IN" sz="1600" b="0" i="0" u="none" strike="noStrike" dirty="0">
                          <a:solidFill>
                            <a:srgbClr val="000000"/>
                          </a:solidFill>
                          <a:effectLst/>
                          <a:latin typeface="Calibri" panose="020F0502020204030204" pitchFamily="34"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1" i="0" u="none" strike="noStrike">
                          <a:solidFill>
                            <a:srgbClr val="000000"/>
                          </a:solidFill>
                          <a:effectLst/>
                          <a:latin typeface="Arial" panose="020B0604020202020204" pitchFamily="34" charset="0"/>
                        </a:rPr>
                        <a:t>Contract Signed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1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4 Week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dirty="0">
                          <a:solidFill>
                            <a:srgbClr val="000000"/>
                          </a:solidFill>
                          <a:effectLst/>
                          <a:latin typeface="Calibri" panose="020F0502020204030204" pitchFamily="34" charset="0"/>
                        </a:rPr>
                        <a:t>4 Week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4 Week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600" b="0" i="0" u="none" strike="noStrike">
                          <a:solidFill>
                            <a:srgbClr val="000000"/>
                          </a:solidFill>
                          <a:effectLst/>
                          <a:latin typeface="Calibri" panose="020F0502020204030204" pitchFamily="34" charset="0"/>
                        </a:rPr>
                        <a:t>4 Week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7912">
                <a:tc>
                  <a:txBody>
                    <a:bodyPr/>
                    <a:lstStyle/>
                    <a:p>
                      <a:pPr algn="ctr" fontAlgn="b"/>
                      <a:r>
                        <a:rPr lang="en-IN" sz="1600" b="0" i="0" u="none" strike="noStrike" dirty="0">
                          <a:solidFill>
                            <a:srgbClr val="000000"/>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1" i="0" u="none" strike="noStrike">
                          <a:solidFill>
                            <a:srgbClr val="000000"/>
                          </a:solidFill>
                          <a:effectLst/>
                          <a:latin typeface="Arial" panose="020B0604020202020204" pitchFamily="34" charset="0"/>
                        </a:rPr>
                        <a:t>Expected date of Completion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Arial" panose="020B0604020202020204" pitchFamily="34" charset="0"/>
                        </a:rPr>
                        <a:t>Depend on the Type of Works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Arial" panose="020B0604020202020204" pitchFamily="34" charset="0"/>
                        </a:rPr>
                        <a:t>Depend on the Type of Works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Arial" panose="020B0604020202020204" pitchFamily="34" charset="0"/>
                        </a:rPr>
                        <a:t>Depend on the Type of Works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Arial" panose="020B0604020202020204" pitchFamily="34" charset="0"/>
                        </a:rPr>
                        <a:t>Depend on the Type of Works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Arial" panose="020B0604020202020204" pitchFamily="34" charset="0"/>
                        </a:rPr>
                        <a:t>Depend on the Type of Works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8434">
                <a:tc>
                  <a:txBody>
                    <a:bodyPr/>
                    <a:lstStyle/>
                    <a:p>
                      <a:pPr algn="ctr" fontAlgn="b"/>
                      <a:r>
                        <a:rPr lang="en-IN" sz="1600" b="0" i="0" u="none" strike="noStrike" dirty="0">
                          <a:solidFill>
                            <a:srgbClr val="000000"/>
                          </a:solidFill>
                          <a:effectLst/>
                          <a:latin typeface="Calibri" panose="020F0502020204030204" pitchFamily="34" charset="0"/>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1" i="0" u="none" strike="noStrike" dirty="0">
                          <a:solidFill>
                            <a:srgbClr val="000000"/>
                          </a:solidFill>
                          <a:effectLst/>
                          <a:latin typeface="Arial" panose="020B0604020202020204" pitchFamily="34" charset="0"/>
                        </a:rPr>
                        <a:t>Contract Completion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Arial" panose="020B0604020202020204" pitchFamily="34" charset="0"/>
                        </a:rPr>
                        <a:t>Start+ Completion Period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Arial" panose="020B0604020202020204" pitchFamily="34" charset="0"/>
                        </a:rPr>
                        <a:t>Start+ Completion Period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Arial" panose="020B0604020202020204" pitchFamily="34" charset="0"/>
                        </a:rPr>
                        <a:t>Start+ Completion Period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Arial" panose="020B0604020202020204" pitchFamily="34" charset="0"/>
                        </a:rPr>
                        <a:t>Start+ Completion Period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Arial" panose="020B0604020202020204" pitchFamily="34" charset="0"/>
                        </a:rPr>
                        <a:t>Start+ Completion Period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67112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2317427048"/>
              </p:ext>
            </p:extLst>
          </p:nvPr>
        </p:nvGraphicFramePr>
        <p:xfrm>
          <a:off x="838200" y="873456"/>
          <a:ext cx="10230132" cy="5658637"/>
        </p:xfrm>
        <a:graphic>
          <a:graphicData uri="http://schemas.openxmlformats.org/drawingml/2006/table">
            <a:tbl>
              <a:tblPr>
                <a:tableStyleId>{5C22544A-7EE6-4342-B048-85BDC9FD1C3A}</a:tableStyleId>
              </a:tblPr>
              <a:tblGrid>
                <a:gridCol w="1038153"/>
                <a:gridCol w="3784931"/>
                <a:gridCol w="1038153"/>
                <a:gridCol w="1254436"/>
                <a:gridCol w="1038153"/>
                <a:gridCol w="1038153"/>
                <a:gridCol w="1038153"/>
              </a:tblGrid>
              <a:tr h="730030">
                <a:tc>
                  <a:txBody>
                    <a:bodyPr/>
                    <a:lstStyle/>
                    <a:p>
                      <a:pPr algn="ctr" fontAlgn="ctr"/>
                      <a:r>
                        <a:rPr lang="en-IN" sz="1600" b="1" u="none" strike="noStrike" dirty="0">
                          <a:effectLst/>
                        </a:rPr>
                        <a:t>S/No</a:t>
                      </a:r>
                      <a:endParaRPr lang="en-IN" sz="1600" b="1" i="0" u="none" strike="noStrike" dirty="0">
                        <a:solidFill>
                          <a:srgbClr val="000000"/>
                        </a:solidFill>
                        <a:effectLst/>
                        <a:latin typeface="Arial" panose="020B0604020202020204" pitchFamily="34" charset="0"/>
                      </a:endParaRPr>
                    </a:p>
                  </a:txBody>
                  <a:tcPr marL="0" marR="0" marT="0" marB="0" anchor="ctr">
                    <a:solidFill>
                      <a:schemeClr val="accent1"/>
                    </a:solidFill>
                  </a:tcPr>
                </a:tc>
                <a:tc>
                  <a:txBody>
                    <a:bodyPr/>
                    <a:lstStyle/>
                    <a:p>
                      <a:pPr algn="ctr" fontAlgn="ctr"/>
                      <a:r>
                        <a:rPr lang="en-IN" sz="1600" b="1" u="none" strike="noStrike" dirty="0">
                          <a:effectLst/>
                        </a:rPr>
                        <a:t>Consultancy Steps</a:t>
                      </a:r>
                      <a:endParaRPr lang="en-IN" sz="1600" b="1" i="0" u="none" strike="noStrike" dirty="0">
                        <a:solidFill>
                          <a:srgbClr val="000000"/>
                        </a:solidFill>
                        <a:effectLst/>
                        <a:latin typeface="Arial" panose="020B0604020202020204" pitchFamily="34" charset="0"/>
                      </a:endParaRPr>
                    </a:p>
                  </a:txBody>
                  <a:tcPr marL="0" marR="0" marT="0" marB="0" anchor="ctr">
                    <a:solidFill>
                      <a:schemeClr val="accent1"/>
                    </a:solidFill>
                  </a:tcPr>
                </a:tc>
                <a:tc>
                  <a:txBody>
                    <a:bodyPr/>
                    <a:lstStyle/>
                    <a:p>
                      <a:pPr algn="ctr" fontAlgn="ctr"/>
                      <a:r>
                        <a:rPr lang="en-IN" sz="1600" b="1" u="none" strike="noStrike" dirty="0">
                          <a:effectLst/>
                        </a:rPr>
                        <a:t>QBS(Quality Based Selection)</a:t>
                      </a:r>
                      <a:endParaRPr lang="en-IN" sz="1600" b="1" i="0" u="none" strike="noStrike" dirty="0">
                        <a:solidFill>
                          <a:srgbClr val="000000"/>
                        </a:solidFill>
                        <a:effectLst/>
                        <a:latin typeface="Arial" panose="020B0604020202020204" pitchFamily="34" charset="0"/>
                      </a:endParaRPr>
                    </a:p>
                  </a:txBody>
                  <a:tcPr marL="0" marR="0" marT="0" marB="0" anchor="ctr">
                    <a:solidFill>
                      <a:schemeClr val="accent1"/>
                    </a:solidFill>
                  </a:tcPr>
                </a:tc>
                <a:tc>
                  <a:txBody>
                    <a:bodyPr/>
                    <a:lstStyle/>
                    <a:p>
                      <a:pPr algn="ctr" fontAlgn="ctr"/>
                      <a:r>
                        <a:rPr lang="en-IN" sz="1600" b="1" u="none" strike="noStrike" dirty="0">
                          <a:effectLst/>
                        </a:rPr>
                        <a:t>QCBS/FBS/LCS</a:t>
                      </a:r>
                      <a:endParaRPr lang="en-IN" sz="1600" b="1" i="0" u="none" strike="noStrike" dirty="0">
                        <a:solidFill>
                          <a:srgbClr val="000000"/>
                        </a:solidFill>
                        <a:effectLst/>
                        <a:latin typeface="Arial" panose="020B0604020202020204" pitchFamily="34" charset="0"/>
                      </a:endParaRPr>
                    </a:p>
                  </a:txBody>
                  <a:tcPr marL="0" marR="0" marT="0" marB="0" anchor="ctr">
                    <a:solidFill>
                      <a:schemeClr val="accent1"/>
                    </a:solidFill>
                  </a:tcPr>
                </a:tc>
                <a:tc>
                  <a:txBody>
                    <a:bodyPr/>
                    <a:lstStyle/>
                    <a:p>
                      <a:pPr algn="ctr" fontAlgn="ctr"/>
                      <a:r>
                        <a:rPr lang="en-IN" sz="1600" b="1" u="none" strike="noStrike" dirty="0">
                          <a:effectLst/>
                        </a:rPr>
                        <a:t>CQ </a:t>
                      </a:r>
                      <a:endParaRPr lang="en-IN" sz="1600" b="1" i="0" u="none" strike="noStrike" dirty="0">
                        <a:solidFill>
                          <a:srgbClr val="000000"/>
                        </a:solidFill>
                        <a:effectLst/>
                        <a:latin typeface="Arial" panose="020B0604020202020204" pitchFamily="34" charset="0"/>
                      </a:endParaRPr>
                    </a:p>
                  </a:txBody>
                  <a:tcPr marL="0" marR="0" marT="0" marB="0" anchor="ctr">
                    <a:solidFill>
                      <a:schemeClr val="accent1"/>
                    </a:solidFill>
                  </a:tcPr>
                </a:tc>
                <a:tc>
                  <a:txBody>
                    <a:bodyPr/>
                    <a:lstStyle/>
                    <a:p>
                      <a:pPr algn="ctr" fontAlgn="ctr"/>
                      <a:r>
                        <a:rPr lang="en-IN" sz="1600" b="1" u="none" strike="noStrike" dirty="0">
                          <a:effectLst/>
                        </a:rPr>
                        <a:t>IC (Individual Consultant)</a:t>
                      </a:r>
                      <a:endParaRPr lang="en-IN" sz="1600" b="1" i="0" u="none" strike="noStrike" dirty="0">
                        <a:solidFill>
                          <a:srgbClr val="000000"/>
                        </a:solidFill>
                        <a:effectLst/>
                        <a:latin typeface="Arial" panose="020B0604020202020204" pitchFamily="34" charset="0"/>
                      </a:endParaRPr>
                    </a:p>
                  </a:txBody>
                  <a:tcPr marL="0" marR="0" marT="0" marB="0" anchor="ctr">
                    <a:solidFill>
                      <a:schemeClr val="accent1"/>
                    </a:solidFill>
                  </a:tcPr>
                </a:tc>
                <a:tc>
                  <a:txBody>
                    <a:bodyPr/>
                    <a:lstStyle/>
                    <a:p>
                      <a:pPr algn="ctr" fontAlgn="ctr"/>
                      <a:r>
                        <a:rPr lang="en-IN" sz="1600" b="1" u="none" strike="noStrike" dirty="0">
                          <a:effectLst/>
                        </a:rPr>
                        <a:t>Single Source</a:t>
                      </a:r>
                      <a:endParaRPr lang="en-IN" sz="1600" b="1" i="0" u="none" strike="noStrike" dirty="0">
                        <a:solidFill>
                          <a:srgbClr val="000000"/>
                        </a:solidFill>
                        <a:effectLst/>
                        <a:latin typeface="Arial" panose="020B0604020202020204" pitchFamily="34" charset="0"/>
                      </a:endParaRPr>
                    </a:p>
                  </a:txBody>
                  <a:tcPr marL="0" marR="0" marT="0" marB="0" anchor="ctr">
                    <a:solidFill>
                      <a:schemeClr val="accent1"/>
                    </a:solidFill>
                  </a:tcPr>
                </a:tc>
              </a:tr>
              <a:tr h="293691">
                <a:tc>
                  <a:txBody>
                    <a:bodyPr/>
                    <a:lstStyle/>
                    <a:p>
                      <a:pPr algn="ctr" fontAlgn="ctr"/>
                      <a:r>
                        <a:rPr lang="en-IN" sz="1600" u="none" strike="noStrike" dirty="0">
                          <a:effectLst/>
                        </a:rPr>
                        <a:t>1</a:t>
                      </a:r>
                      <a:endParaRPr lang="en-IN" sz="1600" b="0" i="0" u="none" strike="noStrike" dirty="0">
                        <a:solidFill>
                          <a:srgbClr val="000000"/>
                        </a:solidFill>
                        <a:effectLst/>
                        <a:latin typeface="Calibri" panose="020F0502020204030204" pitchFamily="34" charset="0"/>
                      </a:endParaRPr>
                    </a:p>
                  </a:txBody>
                  <a:tcPr marL="0" marR="0" marT="0" marB="0" anchor="ctr">
                    <a:noFill/>
                  </a:tcPr>
                </a:tc>
                <a:tc>
                  <a:txBody>
                    <a:bodyPr/>
                    <a:lstStyle/>
                    <a:p>
                      <a:pPr algn="l" fontAlgn="ctr"/>
                      <a:r>
                        <a:rPr lang="en-IN" sz="1400" u="none" strike="noStrike">
                          <a:effectLst/>
                        </a:rPr>
                        <a:t>Preparation of TOR, cost estimate, sanction etc.,</a:t>
                      </a:r>
                      <a:endParaRPr lang="en-IN" sz="1400" b="1"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2 Weeks</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a:effectLst/>
                        </a:rPr>
                        <a:t>2 Weeks</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a:effectLst/>
                        </a:rPr>
                        <a:t>2 Weeks</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a:effectLst/>
                        </a:rPr>
                        <a:t>2 Weeks</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a:effectLst/>
                        </a:rPr>
                        <a:t>2 Weeks</a:t>
                      </a:r>
                      <a:endParaRPr lang="en-IN" sz="1600" b="0" i="0" u="none" strike="noStrike">
                        <a:solidFill>
                          <a:srgbClr val="000000"/>
                        </a:solidFill>
                        <a:effectLst/>
                        <a:latin typeface="Calibri" panose="020F0502020204030204" pitchFamily="34" charset="0"/>
                      </a:endParaRPr>
                    </a:p>
                  </a:txBody>
                  <a:tcPr marL="0" marR="0" marT="0" marB="0" anchor="ctr">
                    <a:noFill/>
                  </a:tcPr>
                </a:tc>
              </a:tr>
              <a:tr h="285298">
                <a:tc>
                  <a:txBody>
                    <a:bodyPr/>
                    <a:lstStyle/>
                    <a:p>
                      <a:pPr algn="ctr" fontAlgn="ctr"/>
                      <a:r>
                        <a:rPr lang="en-IN" sz="1600" u="none" strike="noStrike">
                          <a:effectLst/>
                        </a:rPr>
                        <a:t>2</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l" fontAlgn="ctr"/>
                      <a:r>
                        <a:rPr lang="en-IN" sz="1400" u="none" strike="noStrike" dirty="0">
                          <a:effectLst/>
                        </a:rPr>
                        <a:t>Transmit TOR and cost estimate to World Bank</a:t>
                      </a:r>
                      <a:endParaRPr lang="en-IN" sz="1400" b="1"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400" u="none" strike="noStrike">
                          <a:effectLst/>
                        </a:rPr>
                        <a:t>1 Week</a:t>
                      </a:r>
                      <a:endParaRPr lang="en-IN" sz="14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400" u="none" strike="noStrike">
                          <a:effectLst/>
                        </a:rPr>
                        <a:t>1 Week</a:t>
                      </a:r>
                      <a:endParaRPr lang="en-IN" sz="14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400" u="none" strike="noStrike">
                          <a:effectLst/>
                        </a:rPr>
                        <a:t>1 Week</a:t>
                      </a:r>
                      <a:endParaRPr lang="en-IN" sz="14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400" u="none" strike="noStrike">
                          <a:effectLst/>
                        </a:rPr>
                        <a:t>1 Week</a:t>
                      </a:r>
                      <a:endParaRPr lang="en-IN" sz="14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400" u="none" strike="noStrike">
                          <a:effectLst/>
                        </a:rPr>
                        <a:t>1 Week</a:t>
                      </a:r>
                      <a:endParaRPr lang="en-IN" sz="1400" b="0" i="0" u="none" strike="noStrike">
                        <a:solidFill>
                          <a:srgbClr val="000000"/>
                        </a:solidFill>
                        <a:effectLst/>
                        <a:latin typeface="Arial" panose="020B0604020202020204" pitchFamily="34" charset="0"/>
                      </a:endParaRPr>
                    </a:p>
                  </a:txBody>
                  <a:tcPr marL="0" marR="0" marT="0" marB="0" anchor="ctr">
                    <a:noFill/>
                  </a:tcPr>
                </a:tc>
              </a:tr>
              <a:tr h="285298">
                <a:tc>
                  <a:txBody>
                    <a:bodyPr/>
                    <a:lstStyle/>
                    <a:p>
                      <a:pPr algn="ctr" fontAlgn="ctr"/>
                      <a:r>
                        <a:rPr lang="en-IN" sz="1600" u="none" strike="noStrike">
                          <a:effectLst/>
                        </a:rPr>
                        <a:t>3</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l" fontAlgn="ctr"/>
                      <a:r>
                        <a:rPr lang="en-IN" sz="1400" u="none" strike="noStrike" dirty="0">
                          <a:effectLst/>
                        </a:rPr>
                        <a:t>World Bank clearance of TOR and Cost estimate</a:t>
                      </a:r>
                      <a:endParaRPr lang="en-IN" sz="1400" b="1"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1 Week</a:t>
                      </a:r>
                      <a:endParaRPr lang="en-IN" sz="1600" b="0" i="0" u="none" strike="noStrike" dirty="0">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a:effectLst/>
                        </a:rPr>
                        <a:t>1 Week</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a:effectLst/>
                        </a:rPr>
                        <a:t>1 Week</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a:effectLst/>
                        </a:rPr>
                        <a:t>1 Weeks</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a:effectLst/>
                        </a:rPr>
                        <a:t>1 Week</a:t>
                      </a:r>
                      <a:endParaRPr lang="en-IN" sz="1600" b="0" i="0" u="none" strike="noStrike">
                        <a:solidFill>
                          <a:srgbClr val="000000"/>
                        </a:solidFill>
                        <a:effectLst/>
                        <a:latin typeface="Calibri" panose="020F0502020204030204" pitchFamily="34" charset="0"/>
                      </a:endParaRPr>
                    </a:p>
                  </a:txBody>
                  <a:tcPr marL="0" marR="0" marT="0" marB="0" anchor="ctr">
                    <a:noFill/>
                  </a:tcPr>
                </a:tc>
              </a:tr>
              <a:tr h="400203">
                <a:tc>
                  <a:txBody>
                    <a:bodyPr/>
                    <a:lstStyle/>
                    <a:p>
                      <a:pPr algn="ctr" fontAlgn="ctr"/>
                      <a:r>
                        <a:rPr lang="en-IN" sz="1600" u="none" strike="noStrike">
                          <a:effectLst/>
                        </a:rPr>
                        <a:t>4</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l" fontAlgn="ctr"/>
                      <a:r>
                        <a:rPr lang="en-IN" sz="1400" u="none" strike="noStrike" dirty="0" err="1">
                          <a:effectLst/>
                        </a:rPr>
                        <a:t>Trasmit</a:t>
                      </a:r>
                      <a:r>
                        <a:rPr lang="en-IN" sz="1400" u="none" strike="noStrike" dirty="0">
                          <a:effectLst/>
                        </a:rPr>
                        <a:t> EOI for publication to WB and Publication by the Project</a:t>
                      </a:r>
                      <a:endParaRPr lang="en-IN" sz="1400" b="1"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1 Week</a:t>
                      </a:r>
                      <a:endParaRPr lang="en-IN" sz="1600" b="0" i="0" u="none" strike="noStrike" dirty="0">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dirty="0">
                          <a:effectLst/>
                        </a:rPr>
                        <a:t>1 Week</a:t>
                      </a:r>
                      <a:endParaRPr lang="en-IN" sz="1600" b="0" i="0" u="none" strike="noStrike" dirty="0">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a:effectLst/>
                        </a:rPr>
                        <a:t>1 Week</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a:effectLst/>
                        </a:rPr>
                        <a:t>1 Week</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a:effectLst/>
                        </a:rPr>
                        <a:t>N/R</a:t>
                      </a:r>
                      <a:endParaRPr lang="en-IN" sz="1600" b="0" i="0" u="none" strike="noStrike">
                        <a:solidFill>
                          <a:srgbClr val="000000"/>
                        </a:solidFill>
                        <a:effectLst/>
                        <a:latin typeface="Calibri" panose="020F0502020204030204" pitchFamily="34" charset="0"/>
                      </a:endParaRPr>
                    </a:p>
                  </a:txBody>
                  <a:tcPr marL="0" marR="0" marT="0" marB="0" anchor="ctr">
                    <a:noFill/>
                  </a:tcPr>
                </a:tc>
              </a:tr>
              <a:tr h="228688">
                <a:tc>
                  <a:txBody>
                    <a:bodyPr/>
                    <a:lstStyle/>
                    <a:p>
                      <a:pPr algn="ctr" fontAlgn="ctr"/>
                      <a:r>
                        <a:rPr lang="en-IN" sz="1600" u="none" strike="noStrike">
                          <a:effectLst/>
                        </a:rPr>
                        <a:t>5</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l" fontAlgn="ctr"/>
                      <a:r>
                        <a:rPr lang="en-IN" sz="1400" u="none" strike="noStrike" dirty="0">
                          <a:effectLst/>
                        </a:rPr>
                        <a:t>REOI (Closing Date)</a:t>
                      </a:r>
                      <a:endParaRPr lang="en-IN" sz="1400" b="1"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400" u="none" strike="noStrike" dirty="0">
                          <a:effectLst/>
                        </a:rPr>
                        <a:t>4 Weeks</a:t>
                      </a:r>
                      <a:endParaRPr lang="en-IN" sz="14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400" u="none" strike="noStrike" dirty="0">
                          <a:effectLst/>
                        </a:rPr>
                        <a:t>4 Weeks</a:t>
                      </a:r>
                      <a:endParaRPr lang="en-IN" sz="14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400" u="none" strike="noStrike">
                          <a:effectLst/>
                        </a:rPr>
                        <a:t>4 Weeks</a:t>
                      </a:r>
                      <a:endParaRPr lang="en-IN" sz="14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400" u="none" strike="noStrike">
                          <a:effectLst/>
                        </a:rPr>
                        <a:t>4 Weeks</a:t>
                      </a:r>
                      <a:endParaRPr lang="en-IN" sz="14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N/R</a:t>
                      </a:r>
                      <a:endParaRPr lang="en-IN" sz="1600" b="0" i="0" u="none" strike="noStrike">
                        <a:solidFill>
                          <a:srgbClr val="000000"/>
                        </a:solidFill>
                        <a:effectLst/>
                        <a:latin typeface="Calibri" panose="020F0502020204030204" pitchFamily="34" charset="0"/>
                      </a:endParaRPr>
                    </a:p>
                  </a:txBody>
                  <a:tcPr marL="0" marR="0" marT="0" marB="0" anchor="ctr">
                    <a:noFill/>
                  </a:tcPr>
                </a:tc>
              </a:tr>
              <a:tr h="285298">
                <a:tc>
                  <a:txBody>
                    <a:bodyPr/>
                    <a:lstStyle/>
                    <a:p>
                      <a:pPr algn="ctr" fontAlgn="ctr"/>
                      <a:r>
                        <a:rPr lang="en-IN" sz="1600" u="none" strike="noStrike">
                          <a:effectLst/>
                        </a:rPr>
                        <a:t>6</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l" fontAlgn="ctr"/>
                      <a:r>
                        <a:rPr lang="en-IN" sz="1400" u="none" strike="noStrike" dirty="0" err="1">
                          <a:effectLst/>
                        </a:rPr>
                        <a:t>Trasmit</a:t>
                      </a:r>
                      <a:r>
                        <a:rPr lang="en-IN" sz="1400" u="none" strike="noStrike" dirty="0">
                          <a:effectLst/>
                        </a:rPr>
                        <a:t> Shortlist, Cost estimate and RFP</a:t>
                      </a:r>
                      <a:endParaRPr lang="en-IN" sz="1400" b="1"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400" u="none" strike="noStrike">
                          <a:effectLst/>
                        </a:rPr>
                        <a:t>4 Weeks</a:t>
                      </a:r>
                      <a:endParaRPr lang="en-IN" sz="14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400" u="none" strike="noStrike" dirty="0">
                          <a:effectLst/>
                        </a:rPr>
                        <a:t>4 Weeks</a:t>
                      </a:r>
                      <a:endParaRPr lang="en-IN" sz="14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400" u="none" strike="noStrike" dirty="0">
                          <a:effectLst/>
                        </a:rPr>
                        <a:t>4 Weeks</a:t>
                      </a:r>
                      <a:endParaRPr lang="en-IN" sz="14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400" u="none" strike="noStrike">
                          <a:effectLst/>
                        </a:rPr>
                        <a:t>4 Weeks</a:t>
                      </a:r>
                      <a:endParaRPr lang="en-IN" sz="14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400" u="none" strike="noStrike">
                          <a:effectLst/>
                        </a:rPr>
                        <a:t>1 week@</a:t>
                      </a:r>
                      <a:endParaRPr lang="en-IN" sz="1400" b="0" i="0" u="none" strike="noStrike">
                        <a:solidFill>
                          <a:srgbClr val="000000"/>
                        </a:solidFill>
                        <a:effectLst/>
                        <a:latin typeface="Arial" panose="020B0604020202020204" pitchFamily="34" charset="0"/>
                      </a:endParaRPr>
                    </a:p>
                  </a:txBody>
                  <a:tcPr marL="0" marR="0" marT="0" marB="0" anchor="ctr">
                    <a:noFill/>
                  </a:tcPr>
                </a:tc>
              </a:tr>
              <a:tr h="285298">
                <a:tc>
                  <a:txBody>
                    <a:bodyPr/>
                    <a:lstStyle/>
                    <a:p>
                      <a:pPr algn="ctr" fontAlgn="ctr"/>
                      <a:r>
                        <a:rPr lang="en-IN" sz="1600" u="none" strike="noStrike">
                          <a:effectLst/>
                        </a:rPr>
                        <a:t> </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l" fontAlgn="ctr"/>
                      <a:r>
                        <a:rPr lang="en-IN" sz="1400" u="none" strike="noStrike" dirty="0">
                          <a:effectLst/>
                        </a:rPr>
                        <a:t>World Bank Clearance of short-list and RFP</a:t>
                      </a:r>
                      <a:endParaRPr lang="en-IN" sz="1400" b="1"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400" u="none" strike="noStrike">
                          <a:effectLst/>
                        </a:rPr>
                        <a:t>2 Weeks</a:t>
                      </a:r>
                      <a:endParaRPr lang="en-IN" sz="14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400" u="none" strike="noStrike">
                          <a:effectLst/>
                        </a:rPr>
                        <a:t>2 Weeks</a:t>
                      </a:r>
                      <a:endParaRPr lang="en-IN" sz="14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400" u="none" strike="noStrike" dirty="0">
                          <a:effectLst/>
                        </a:rPr>
                        <a:t>2 Weeks</a:t>
                      </a:r>
                      <a:endParaRPr lang="en-IN" sz="14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400" u="none" strike="noStrike">
                          <a:effectLst/>
                        </a:rPr>
                        <a:t>2 Weeks</a:t>
                      </a:r>
                      <a:endParaRPr lang="en-IN" sz="14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400" u="none" strike="noStrike">
                          <a:effectLst/>
                        </a:rPr>
                        <a:t>2 Weeks</a:t>
                      </a:r>
                      <a:endParaRPr lang="en-IN" sz="1400" b="0" i="0" u="none" strike="noStrike">
                        <a:solidFill>
                          <a:srgbClr val="000000"/>
                        </a:solidFill>
                        <a:effectLst/>
                        <a:latin typeface="Arial" panose="020B0604020202020204" pitchFamily="34" charset="0"/>
                      </a:endParaRPr>
                    </a:p>
                  </a:txBody>
                  <a:tcPr marL="0" marR="0" marT="0" marB="0" anchor="ctr">
                    <a:noFill/>
                  </a:tcPr>
                </a:tc>
              </a:tr>
              <a:tr h="228688">
                <a:tc>
                  <a:txBody>
                    <a:bodyPr/>
                    <a:lstStyle/>
                    <a:p>
                      <a:pPr algn="ctr" fontAlgn="ctr"/>
                      <a:r>
                        <a:rPr lang="en-IN" sz="1600" u="none" strike="noStrike">
                          <a:effectLst/>
                        </a:rPr>
                        <a:t>7</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l" fontAlgn="ctr"/>
                      <a:r>
                        <a:rPr lang="en-IN" sz="1400" u="none" strike="noStrike" dirty="0">
                          <a:effectLst/>
                        </a:rPr>
                        <a:t>Issue of RFP</a:t>
                      </a:r>
                      <a:endParaRPr lang="en-IN" sz="1400" b="1"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400" u="none" strike="noStrike">
                          <a:effectLst/>
                        </a:rPr>
                        <a:t>1 Week</a:t>
                      </a:r>
                      <a:endParaRPr lang="en-IN" sz="14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400" u="none" strike="noStrike">
                          <a:effectLst/>
                        </a:rPr>
                        <a:t>1 Week</a:t>
                      </a:r>
                      <a:endParaRPr lang="en-IN" sz="14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400" u="none" strike="noStrike" dirty="0">
                          <a:effectLst/>
                        </a:rPr>
                        <a:t>1 Week</a:t>
                      </a:r>
                      <a:endParaRPr lang="en-IN" sz="14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400" u="none" strike="noStrike" dirty="0">
                          <a:effectLst/>
                        </a:rPr>
                        <a:t>N/A</a:t>
                      </a:r>
                      <a:endParaRPr lang="en-IN" sz="14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400" u="none" strike="noStrike">
                          <a:effectLst/>
                        </a:rPr>
                        <a:t>1 Week</a:t>
                      </a:r>
                      <a:endParaRPr lang="en-IN" sz="1400" b="0" i="0" u="none" strike="noStrike">
                        <a:solidFill>
                          <a:srgbClr val="000000"/>
                        </a:solidFill>
                        <a:effectLst/>
                        <a:latin typeface="Arial" panose="020B0604020202020204" pitchFamily="34" charset="0"/>
                      </a:endParaRPr>
                    </a:p>
                  </a:txBody>
                  <a:tcPr marL="0" marR="0" marT="0" marB="0" anchor="ctr">
                    <a:noFill/>
                  </a:tcPr>
                </a:tc>
              </a:tr>
              <a:tr h="285298">
                <a:tc>
                  <a:txBody>
                    <a:bodyPr/>
                    <a:lstStyle/>
                    <a:p>
                      <a:pPr algn="ctr" fontAlgn="ctr"/>
                      <a:r>
                        <a:rPr lang="en-IN" sz="1600" u="none" strike="noStrike">
                          <a:effectLst/>
                        </a:rPr>
                        <a:t>8</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l" fontAlgn="ctr"/>
                      <a:r>
                        <a:rPr lang="en-IN" sz="1400" u="none" strike="noStrike" dirty="0">
                          <a:effectLst/>
                        </a:rPr>
                        <a:t>Opening of RFP (Technical Proposal)</a:t>
                      </a:r>
                      <a:endParaRPr lang="en-IN" sz="1400" b="1"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6 Weeks</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a:effectLst/>
                        </a:rPr>
                        <a:t>6 Weeks</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dirty="0">
                          <a:effectLst/>
                        </a:rPr>
                        <a:t>6 Weeks</a:t>
                      </a:r>
                      <a:endParaRPr lang="en-IN" sz="1600" b="0" i="0" u="none" strike="noStrike" dirty="0">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400" u="none" strike="noStrike" dirty="0">
                          <a:effectLst/>
                        </a:rPr>
                        <a:t>N/A</a:t>
                      </a:r>
                      <a:endParaRPr lang="en-IN" sz="14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6 Weeks</a:t>
                      </a:r>
                      <a:endParaRPr lang="en-IN" sz="1600" b="0" i="0" u="none" strike="noStrike">
                        <a:solidFill>
                          <a:srgbClr val="000000"/>
                        </a:solidFill>
                        <a:effectLst/>
                        <a:latin typeface="Calibri" panose="020F0502020204030204" pitchFamily="34" charset="0"/>
                      </a:endParaRPr>
                    </a:p>
                  </a:txBody>
                  <a:tcPr marL="0" marR="0" marT="0" marB="0" anchor="ctr">
                    <a:noFill/>
                  </a:tcPr>
                </a:tc>
              </a:tr>
              <a:tr h="400203">
                <a:tc>
                  <a:txBody>
                    <a:bodyPr/>
                    <a:lstStyle/>
                    <a:p>
                      <a:pPr algn="ctr" fontAlgn="ctr"/>
                      <a:r>
                        <a:rPr lang="en-IN" sz="1600" u="none" strike="noStrike">
                          <a:effectLst/>
                        </a:rPr>
                        <a:t>9</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l" fontAlgn="ctr"/>
                      <a:r>
                        <a:rPr lang="en-IN" sz="1400" u="none" strike="noStrike" dirty="0" err="1">
                          <a:effectLst/>
                        </a:rPr>
                        <a:t>Trasmit</a:t>
                      </a:r>
                      <a:r>
                        <a:rPr lang="en-IN" sz="1400" u="none" strike="noStrike" dirty="0">
                          <a:effectLst/>
                        </a:rPr>
                        <a:t> the TER (Technical Evaluation Report) to World Bank</a:t>
                      </a:r>
                      <a:endParaRPr lang="en-IN" sz="1400" b="1"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4 Weeks</a:t>
                      </a:r>
                      <a:endParaRPr lang="en-IN" sz="1600" b="0" i="0" u="none" strike="noStrike" dirty="0">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a:effectLst/>
                        </a:rPr>
                        <a:t>4 Weeks</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dirty="0">
                          <a:effectLst/>
                        </a:rPr>
                        <a:t>4 Weeks</a:t>
                      </a:r>
                      <a:endParaRPr lang="en-IN" sz="1600" b="0" i="0" u="none" strike="noStrike" dirty="0">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400" u="none" strike="noStrike" dirty="0">
                          <a:effectLst/>
                        </a:rPr>
                        <a:t>N/A</a:t>
                      </a:r>
                      <a:endParaRPr lang="en-IN" sz="14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400" u="none" strike="noStrike">
                          <a:effectLst/>
                        </a:rPr>
                        <a:t>2 Weeks</a:t>
                      </a:r>
                      <a:endParaRPr lang="en-IN" sz="1400" b="0" i="0" u="none" strike="noStrike">
                        <a:solidFill>
                          <a:srgbClr val="000000"/>
                        </a:solidFill>
                        <a:effectLst/>
                        <a:latin typeface="Arial" panose="020B0604020202020204" pitchFamily="34" charset="0"/>
                      </a:endParaRPr>
                    </a:p>
                  </a:txBody>
                  <a:tcPr marL="0" marR="0" marT="0" marB="0" anchor="ctr">
                    <a:noFill/>
                  </a:tcPr>
                </a:tc>
              </a:tr>
              <a:tr h="228688">
                <a:tc>
                  <a:txBody>
                    <a:bodyPr/>
                    <a:lstStyle/>
                    <a:p>
                      <a:pPr algn="ctr" fontAlgn="ctr"/>
                      <a:r>
                        <a:rPr lang="en-IN" sz="1600" u="none" strike="noStrike">
                          <a:effectLst/>
                        </a:rPr>
                        <a:t>10</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l" fontAlgn="ctr"/>
                      <a:r>
                        <a:rPr lang="en-IN" sz="1400" u="none" strike="noStrike">
                          <a:effectLst/>
                        </a:rPr>
                        <a:t>World Bank Clearance of TER</a:t>
                      </a:r>
                      <a:endParaRPr lang="en-IN" sz="1400" b="1"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2 Weeks</a:t>
                      </a:r>
                      <a:endParaRPr lang="en-IN" sz="1600" b="0" i="0" u="none" strike="noStrike" dirty="0">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a:effectLst/>
                        </a:rPr>
                        <a:t>2 Weeks</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dirty="0">
                          <a:effectLst/>
                        </a:rPr>
                        <a:t>2 Weeks</a:t>
                      </a:r>
                      <a:endParaRPr lang="en-IN" sz="1600" b="0" i="0" u="none" strike="noStrike" dirty="0">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400" u="none" strike="noStrike" dirty="0">
                          <a:effectLst/>
                        </a:rPr>
                        <a:t>N/A</a:t>
                      </a:r>
                      <a:endParaRPr lang="en-IN" sz="14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400" u="none" strike="noStrike">
                          <a:effectLst/>
                        </a:rPr>
                        <a:t>N/A</a:t>
                      </a:r>
                      <a:endParaRPr lang="en-IN" sz="1400" b="0" i="0" u="none" strike="noStrike">
                        <a:solidFill>
                          <a:srgbClr val="000000"/>
                        </a:solidFill>
                        <a:effectLst/>
                        <a:latin typeface="Arial" panose="020B0604020202020204" pitchFamily="34" charset="0"/>
                      </a:endParaRPr>
                    </a:p>
                  </a:txBody>
                  <a:tcPr marL="0" marR="0" marT="0" marB="0" anchor="ctr">
                    <a:noFill/>
                  </a:tcPr>
                </a:tc>
              </a:tr>
              <a:tr h="228688">
                <a:tc>
                  <a:txBody>
                    <a:bodyPr/>
                    <a:lstStyle/>
                    <a:p>
                      <a:pPr algn="ctr" fontAlgn="ctr"/>
                      <a:r>
                        <a:rPr lang="en-IN" sz="1600" u="none" strike="noStrike">
                          <a:effectLst/>
                        </a:rPr>
                        <a:t>11</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l" fontAlgn="ctr"/>
                      <a:r>
                        <a:rPr lang="en-IN" sz="1400" u="none" strike="noStrike">
                          <a:effectLst/>
                        </a:rPr>
                        <a:t>Opening of Financial Proposal</a:t>
                      </a:r>
                      <a:endParaRPr lang="en-IN" sz="1400" b="1"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1 Week</a:t>
                      </a:r>
                      <a:endParaRPr lang="en-IN" sz="1600" b="0" i="0" u="none" strike="noStrike" dirty="0">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400" u="none" strike="noStrike">
                          <a:effectLst/>
                        </a:rPr>
                        <a:t>3 Weeks</a:t>
                      </a:r>
                      <a:endParaRPr lang="en-IN" sz="14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1 Week</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400" u="none" strike="noStrike" dirty="0">
                          <a:effectLst/>
                        </a:rPr>
                        <a:t>N/A</a:t>
                      </a:r>
                      <a:endParaRPr lang="en-IN" sz="14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1 Week</a:t>
                      </a:r>
                      <a:endParaRPr lang="en-IN" sz="1600" b="0" i="0" u="none" strike="noStrike">
                        <a:solidFill>
                          <a:srgbClr val="000000"/>
                        </a:solidFill>
                        <a:effectLst/>
                        <a:latin typeface="Calibri" panose="020F0502020204030204" pitchFamily="34" charset="0"/>
                      </a:endParaRPr>
                    </a:p>
                  </a:txBody>
                  <a:tcPr marL="0" marR="0" marT="0" marB="0" anchor="ctr">
                    <a:noFill/>
                  </a:tcPr>
                </a:tc>
              </a:tr>
              <a:tr h="402776">
                <a:tc>
                  <a:txBody>
                    <a:bodyPr/>
                    <a:lstStyle/>
                    <a:p>
                      <a:pPr algn="ctr" fontAlgn="ctr"/>
                      <a:r>
                        <a:rPr lang="en-IN" sz="1600" u="none" strike="noStrike">
                          <a:effectLst/>
                        </a:rPr>
                        <a:t>12</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l" fontAlgn="ctr"/>
                      <a:r>
                        <a:rPr lang="en-IN" sz="1200" u="none" strike="noStrike">
                          <a:effectLst/>
                        </a:rPr>
                        <a:t>Trasmit CER (Combined Evaluation Report), Negotiation -Draft Contract to World Bank</a:t>
                      </a:r>
                      <a:endParaRPr lang="en-IN" sz="1200" b="1"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400" u="none" strike="noStrike" dirty="0">
                          <a:effectLst/>
                        </a:rPr>
                        <a:t>3 Weeks</a:t>
                      </a:r>
                      <a:endParaRPr lang="en-IN" sz="14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400" u="none" strike="noStrike" dirty="0">
                          <a:effectLst/>
                        </a:rPr>
                        <a:t>3 Weeks</a:t>
                      </a:r>
                      <a:endParaRPr lang="en-IN" sz="14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400" u="none" strike="noStrike">
                          <a:effectLst/>
                        </a:rPr>
                        <a:t>3 Weeks</a:t>
                      </a:r>
                      <a:endParaRPr lang="en-IN" sz="1400" b="0"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400" u="none" strike="noStrike" dirty="0">
                          <a:effectLst/>
                        </a:rPr>
                        <a:t>N/A</a:t>
                      </a:r>
                      <a:endParaRPr lang="en-IN" sz="14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400" u="none" strike="noStrike" dirty="0">
                          <a:effectLst/>
                        </a:rPr>
                        <a:t>3 Weeks</a:t>
                      </a:r>
                      <a:endParaRPr lang="en-IN" sz="1400" b="0" i="0" u="none" strike="noStrike" dirty="0">
                        <a:solidFill>
                          <a:srgbClr val="000000"/>
                        </a:solidFill>
                        <a:effectLst/>
                        <a:latin typeface="Arial" panose="020B0604020202020204" pitchFamily="34" charset="0"/>
                      </a:endParaRPr>
                    </a:p>
                  </a:txBody>
                  <a:tcPr marL="0" marR="0" marT="0" marB="0" anchor="ctr">
                    <a:noFill/>
                  </a:tcPr>
                </a:tc>
              </a:tr>
              <a:tr h="228688">
                <a:tc>
                  <a:txBody>
                    <a:bodyPr/>
                    <a:lstStyle/>
                    <a:p>
                      <a:pPr algn="ctr" fontAlgn="ctr"/>
                      <a:r>
                        <a:rPr lang="en-IN" sz="1600" u="none" strike="noStrike">
                          <a:effectLst/>
                        </a:rPr>
                        <a:t>13</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l" fontAlgn="ctr"/>
                      <a:r>
                        <a:rPr lang="en-IN" sz="1200" u="none" strike="noStrike">
                          <a:effectLst/>
                        </a:rPr>
                        <a:t>World Bank clearance of draft contract</a:t>
                      </a:r>
                      <a:endParaRPr lang="en-IN" sz="1200" b="1"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2 Weeks</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dirty="0">
                          <a:effectLst/>
                        </a:rPr>
                        <a:t>2 Weeks</a:t>
                      </a:r>
                      <a:endParaRPr lang="en-IN" sz="1600" b="0" i="0" u="none" strike="noStrike" dirty="0">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a:effectLst/>
                        </a:rPr>
                        <a:t>2 Weeks</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400" u="none" strike="noStrike" dirty="0">
                          <a:effectLst/>
                        </a:rPr>
                        <a:t>N/A</a:t>
                      </a:r>
                      <a:endParaRPr lang="en-IN" sz="1400" b="0" i="0" u="none" strike="noStrike" dirty="0">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dirty="0">
                          <a:effectLst/>
                        </a:rPr>
                        <a:t>2 Weeks</a:t>
                      </a:r>
                      <a:endParaRPr lang="en-IN" sz="1600" b="0" i="0" u="none" strike="noStrike" dirty="0">
                        <a:solidFill>
                          <a:srgbClr val="000000"/>
                        </a:solidFill>
                        <a:effectLst/>
                        <a:latin typeface="Calibri" panose="020F0502020204030204" pitchFamily="34" charset="0"/>
                      </a:endParaRPr>
                    </a:p>
                  </a:txBody>
                  <a:tcPr marL="0" marR="0" marT="0" marB="0" anchor="ctr">
                    <a:noFill/>
                  </a:tcPr>
                </a:tc>
              </a:tr>
              <a:tr h="228688">
                <a:tc>
                  <a:txBody>
                    <a:bodyPr/>
                    <a:lstStyle/>
                    <a:p>
                      <a:pPr algn="ctr" fontAlgn="ctr"/>
                      <a:r>
                        <a:rPr lang="en-IN" sz="1600" u="none" strike="noStrike">
                          <a:effectLst/>
                        </a:rPr>
                        <a:t>14</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l" fontAlgn="ctr"/>
                      <a:r>
                        <a:rPr lang="en-IN" sz="1400" u="none" strike="noStrike">
                          <a:effectLst/>
                        </a:rPr>
                        <a:t>Signing of Contract</a:t>
                      </a:r>
                      <a:endParaRPr lang="en-IN" sz="1400" b="1"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2 Weeks</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dirty="0">
                          <a:effectLst/>
                        </a:rPr>
                        <a:t>2 Weeks</a:t>
                      </a:r>
                      <a:endParaRPr lang="en-IN" sz="1600" b="0" i="0" u="none" strike="noStrike" dirty="0">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a:effectLst/>
                        </a:rPr>
                        <a:t>2 Weeks</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dirty="0">
                          <a:effectLst/>
                        </a:rPr>
                        <a:t>2 Weeks</a:t>
                      </a:r>
                      <a:endParaRPr lang="en-IN" sz="1600" b="0" i="0" u="none" strike="noStrike" dirty="0">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dirty="0">
                          <a:effectLst/>
                        </a:rPr>
                        <a:t>2 Weeks</a:t>
                      </a:r>
                      <a:endParaRPr lang="en-IN" sz="1600" b="0" i="0" u="none" strike="noStrike" dirty="0">
                        <a:solidFill>
                          <a:srgbClr val="000000"/>
                        </a:solidFill>
                        <a:effectLst/>
                        <a:latin typeface="Calibri" panose="020F0502020204030204" pitchFamily="34" charset="0"/>
                      </a:endParaRPr>
                    </a:p>
                  </a:txBody>
                  <a:tcPr marL="0" marR="0" marT="0" marB="0" anchor="ctr">
                    <a:noFill/>
                  </a:tcPr>
                </a:tc>
              </a:tr>
              <a:tr h="228688">
                <a:tc>
                  <a:txBody>
                    <a:bodyPr/>
                    <a:lstStyle/>
                    <a:p>
                      <a:pPr algn="ctr" fontAlgn="ctr"/>
                      <a:r>
                        <a:rPr lang="en-IN" sz="1600" u="none" strike="noStrike">
                          <a:effectLst/>
                        </a:rPr>
                        <a:t>15</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l" fontAlgn="ctr"/>
                      <a:r>
                        <a:rPr lang="en-IN" sz="1400" u="none" strike="noStrike">
                          <a:effectLst/>
                        </a:rPr>
                        <a:t>Mobilization of Contract</a:t>
                      </a:r>
                      <a:endParaRPr lang="en-IN" sz="1400" b="1"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4 Weeks</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dirty="0">
                          <a:effectLst/>
                        </a:rPr>
                        <a:t>4 Weeks</a:t>
                      </a:r>
                      <a:endParaRPr lang="en-IN" sz="1600" b="0" i="0" u="none" strike="noStrike" dirty="0">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dirty="0">
                          <a:effectLst/>
                        </a:rPr>
                        <a:t>4 Weeks</a:t>
                      </a:r>
                      <a:endParaRPr lang="en-IN" sz="1600" b="0" i="0" u="none" strike="noStrike" dirty="0">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dirty="0">
                          <a:effectLst/>
                        </a:rPr>
                        <a:t>4 Weeks</a:t>
                      </a:r>
                      <a:endParaRPr lang="en-IN" sz="1600" b="0" i="0" u="none" strike="noStrike" dirty="0">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dirty="0">
                          <a:effectLst/>
                        </a:rPr>
                        <a:t>4 Weeks</a:t>
                      </a:r>
                      <a:endParaRPr lang="en-IN" sz="1600" b="0" i="0" u="none" strike="noStrike" dirty="0">
                        <a:solidFill>
                          <a:srgbClr val="000000"/>
                        </a:solidFill>
                        <a:effectLst/>
                        <a:latin typeface="Calibri" panose="020F0502020204030204" pitchFamily="34" charset="0"/>
                      </a:endParaRPr>
                    </a:p>
                  </a:txBody>
                  <a:tcPr marL="0" marR="0" marT="0" marB="0" anchor="ctr">
                    <a:noFill/>
                  </a:tcPr>
                </a:tc>
              </a:tr>
              <a:tr h="228688">
                <a:tc>
                  <a:txBody>
                    <a:bodyPr/>
                    <a:lstStyle/>
                    <a:p>
                      <a:pPr algn="ctr" fontAlgn="ctr"/>
                      <a:r>
                        <a:rPr lang="en-IN" sz="1600" u="none" strike="noStrike">
                          <a:effectLst/>
                        </a:rPr>
                        <a:t>16</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l" fontAlgn="ctr"/>
                      <a:r>
                        <a:rPr lang="en-IN" sz="1400" u="none" strike="noStrike">
                          <a:effectLst/>
                        </a:rPr>
                        <a:t>Contract Completion Date</a:t>
                      </a:r>
                      <a:endParaRPr lang="en-IN" sz="1400" b="1" i="0" u="none" strike="noStrike">
                        <a:solidFill>
                          <a:srgbClr val="000000"/>
                        </a:solidFill>
                        <a:effectLst/>
                        <a:latin typeface="Arial" panose="020B0604020202020204" pitchFamily="34" charset="0"/>
                      </a:endParaRPr>
                    </a:p>
                  </a:txBody>
                  <a:tcPr marL="0" marR="0" marT="0" marB="0" anchor="ctr">
                    <a:noFill/>
                  </a:tcPr>
                </a:tc>
                <a:tc>
                  <a:txBody>
                    <a:bodyPr/>
                    <a:lstStyle/>
                    <a:p>
                      <a:pPr algn="ctr" fontAlgn="ctr"/>
                      <a:r>
                        <a:rPr lang="en-IN" sz="1600" u="none" strike="noStrike">
                          <a:effectLst/>
                        </a:rPr>
                        <a:t> </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a:effectLst/>
                        </a:rPr>
                        <a:t> </a:t>
                      </a:r>
                      <a:endParaRPr lang="en-IN" sz="1600" b="0" i="0" u="none" strike="noStrike">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dirty="0">
                          <a:effectLst/>
                        </a:rPr>
                        <a:t> </a:t>
                      </a:r>
                      <a:endParaRPr lang="en-IN" sz="1600" b="0" i="0" u="none" strike="noStrike" dirty="0">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dirty="0">
                          <a:effectLst/>
                        </a:rPr>
                        <a:t> </a:t>
                      </a:r>
                      <a:endParaRPr lang="en-IN" sz="1600" b="0" i="0" u="none" strike="noStrike" dirty="0">
                        <a:solidFill>
                          <a:srgbClr val="000000"/>
                        </a:solidFill>
                        <a:effectLst/>
                        <a:latin typeface="Calibri" panose="020F0502020204030204" pitchFamily="34" charset="0"/>
                      </a:endParaRPr>
                    </a:p>
                  </a:txBody>
                  <a:tcPr marL="0" marR="0" marT="0" marB="0" anchor="ctr">
                    <a:noFill/>
                  </a:tcPr>
                </a:tc>
                <a:tc>
                  <a:txBody>
                    <a:bodyPr/>
                    <a:lstStyle/>
                    <a:p>
                      <a:pPr algn="ctr" fontAlgn="ctr"/>
                      <a:r>
                        <a:rPr lang="en-IN" sz="1600" u="none" strike="noStrike" dirty="0">
                          <a:effectLst/>
                        </a:rPr>
                        <a:t> </a:t>
                      </a:r>
                      <a:endParaRPr lang="en-IN" sz="1600" b="0" i="0" u="none" strike="noStrike" dirty="0">
                        <a:solidFill>
                          <a:srgbClr val="000000"/>
                        </a:solidFill>
                        <a:effectLst/>
                        <a:latin typeface="Calibri" panose="020F0502020204030204" pitchFamily="34" charset="0"/>
                      </a:endParaRPr>
                    </a:p>
                  </a:txBody>
                  <a:tcPr marL="0" marR="0" marT="0" marB="0" anchor="ctr">
                    <a:noFill/>
                  </a:tcPr>
                </a:tc>
              </a:tr>
            </a:tbl>
          </a:graphicData>
        </a:graphic>
      </p:graphicFrame>
      <p:sp>
        <p:nvSpPr>
          <p:cNvPr id="4" name="Date Placeholder 3"/>
          <p:cNvSpPr>
            <a:spLocks noGrp="1"/>
          </p:cNvSpPr>
          <p:nvPr>
            <p:ph type="dt" sz="half" idx="10"/>
          </p:nvPr>
        </p:nvSpPr>
        <p:spPr/>
        <p:txBody>
          <a:bodyPr/>
          <a:lstStyle/>
          <a:p>
            <a:fld id="{AE7C8E1B-7DB9-4D56-94DA-0A414D388849}" type="datetime1">
              <a:rPr lang="en-US" smtClean="0"/>
              <a:t>11/16/2015</a:t>
            </a:fld>
            <a:endParaRPr lang="en-IN"/>
          </a:p>
        </p:txBody>
      </p:sp>
      <p:sp>
        <p:nvSpPr>
          <p:cNvPr id="5" name="Footer Placeholder 4"/>
          <p:cNvSpPr>
            <a:spLocks noGrp="1"/>
          </p:cNvSpPr>
          <p:nvPr>
            <p:ph type="ftr" sz="quarter" idx="11"/>
          </p:nvPr>
        </p:nvSpPr>
        <p:spPr/>
        <p:txBody>
          <a:bodyPr/>
          <a:lstStyle/>
          <a:p>
            <a:r>
              <a:rPr lang="en-IN" smtClean="0"/>
              <a:t>Procurement Training - APT MDP Hyderabad</a:t>
            </a:r>
            <a:endParaRPr lang="en-IN"/>
          </a:p>
        </p:txBody>
      </p:sp>
      <p:sp>
        <p:nvSpPr>
          <p:cNvPr id="6" name="Slide Number Placeholder 5"/>
          <p:cNvSpPr>
            <a:spLocks noGrp="1"/>
          </p:cNvSpPr>
          <p:nvPr>
            <p:ph type="sldNum" sz="quarter" idx="12"/>
          </p:nvPr>
        </p:nvSpPr>
        <p:spPr/>
        <p:txBody>
          <a:bodyPr/>
          <a:lstStyle/>
          <a:p>
            <a:fld id="{6A280754-DBC5-4C92-91AE-8B732F901870}" type="slidenum">
              <a:rPr lang="en-IN" smtClean="0"/>
              <a:t>16</a:t>
            </a:fld>
            <a:endParaRPr lang="en-IN"/>
          </a:p>
        </p:txBody>
      </p:sp>
      <p:sp>
        <p:nvSpPr>
          <p:cNvPr id="10" name="Rectangle 9"/>
          <p:cNvSpPr/>
          <p:nvPr/>
        </p:nvSpPr>
        <p:spPr>
          <a:xfrm>
            <a:off x="838200" y="218365"/>
            <a:ext cx="5808259" cy="646331"/>
          </a:xfrm>
          <a:prstGeom prst="rect">
            <a:avLst/>
          </a:prstGeom>
        </p:spPr>
        <p:txBody>
          <a:bodyPr wrap="square">
            <a:spAutoFit/>
          </a:bodyPr>
          <a:lstStyle/>
          <a:p>
            <a:r>
              <a:rPr lang="en-IN" sz="3600" b="1" dirty="0" smtClean="0">
                <a:solidFill>
                  <a:schemeClr val="accent6">
                    <a:lumMod val="75000"/>
                  </a:schemeClr>
                </a:solidFill>
              </a:rPr>
              <a:t>Lead Time -Consultancy</a:t>
            </a:r>
            <a:endParaRPr lang="en-IN" sz="3600" b="1" dirty="0"/>
          </a:p>
        </p:txBody>
      </p:sp>
    </p:spTree>
    <p:extLst>
      <p:ext uri="{BB962C8B-B14F-4D97-AF65-F5344CB8AC3E}">
        <p14:creationId xmlns:p14="http://schemas.microsoft.com/office/powerpoint/2010/main" val="40828616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79576" y="332657"/>
            <a:ext cx="7772400" cy="720080"/>
          </a:xfrm>
        </p:spPr>
        <p:txBody>
          <a:bodyPr>
            <a:noAutofit/>
          </a:bodyPr>
          <a:lstStyle/>
          <a:p>
            <a:r>
              <a:rPr lang="en-US" sz="3600" b="1" dirty="0">
                <a:solidFill>
                  <a:srgbClr val="008000"/>
                </a:solidFill>
              </a:rPr>
              <a:t/>
            </a:r>
            <a:br>
              <a:rPr lang="en-US" sz="3600" b="1" dirty="0">
                <a:solidFill>
                  <a:srgbClr val="008000"/>
                </a:solidFill>
              </a:rPr>
            </a:br>
            <a:r>
              <a:rPr lang="en-US" sz="3600" b="1" dirty="0" smtClean="0">
                <a:solidFill>
                  <a:srgbClr val="008000"/>
                </a:solidFill>
              </a:rPr>
              <a:t>Factors to be Considered…</a:t>
            </a:r>
            <a:endParaRPr lang="en-IN" sz="3600" dirty="0"/>
          </a:p>
        </p:txBody>
      </p:sp>
      <p:sp>
        <p:nvSpPr>
          <p:cNvPr id="3" name="Subtitle 2"/>
          <p:cNvSpPr>
            <a:spLocks noGrp="1"/>
          </p:cNvSpPr>
          <p:nvPr>
            <p:ph type="subTitle" idx="1"/>
          </p:nvPr>
        </p:nvSpPr>
        <p:spPr>
          <a:xfrm>
            <a:off x="1919536" y="1052736"/>
            <a:ext cx="8280920" cy="5400600"/>
          </a:xfrm>
        </p:spPr>
        <p:txBody>
          <a:bodyPr>
            <a:noAutofit/>
          </a:bodyPr>
          <a:lstStyle/>
          <a:p>
            <a:pPr algn="just" defTabSz="265113">
              <a:spcBef>
                <a:spcPts val="800"/>
              </a:spcBef>
            </a:pPr>
            <a:r>
              <a:rPr lang="en-US" b="1" dirty="0" smtClean="0">
                <a:solidFill>
                  <a:schemeClr val="tx1"/>
                </a:solidFill>
              </a:rPr>
              <a:t>The Procurement Plan should take into account the procurement strategy, and various factors like:</a:t>
            </a:r>
          </a:p>
          <a:p>
            <a:pPr marL="446088" indent="-446088" algn="just" defTabSz="265113">
              <a:spcBef>
                <a:spcPts val="800"/>
              </a:spcBef>
              <a:buClr>
                <a:srgbClr val="FF0000"/>
              </a:buClr>
              <a:buFont typeface="Wingdings" pitchFamily="2" charset="2"/>
              <a:buChar char="Ø"/>
            </a:pPr>
            <a:r>
              <a:rPr lang="en-US" sz="3000" dirty="0"/>
              <a:t>Size of the contracts taking into account </a:t>
            </a:r>
            <a:r>
              <a:rPr lang="en-US" sz="3000" dirty="0">
                <a:solidFill>
                  <a:srgbClr val="FF0000"/>
                </a:solidFill>
              </a:rPr>
              <a:t>availability of qualified suppliers/contractors </a:t>
            </a:r>
            <a:r>
              <a:rPr lang="en-US" sz="3000" dirty="0"/>
              <a:t>and </a:t>
            </a:r>
            <a:r>
              <a:rPr lang="en-US" sz="3000" dirty="0">
                <a:solidFill>
                  <a:srgbClr val="FF0000"/>
                </a:solidFill>
              </a:rPr>
              <a:t>their capacity</a:t>
            </a:r>
            <a:r>
              <a:rPr lang="en-US" sz="3000" dirty="0"/>
              <a:t>;</a:t>
            </a:r>
          </a:p>
          <a:p>
            <a:pPr marL="446088" indent="-446088" algn="just" defTabSz="265113">
              <a:buClr>
                <a:srgbClr val="FF0000"/>
              </a:buClr>
              <a:buFont typeface="Wingdings" pitchFamily="2" charset="2"/>
              <a:buChar char="Ø"/>
            </a:pPr>
            <a:r>
              <a:rPr lang="en-US" sz="3000" dirty="0"/>
              <a:t>Packaging of contracts for similar goods and works;</a:t>
            </a:r>
          </a:p>
          <a:p>
            <a:pPr marL="446088" indent="-446088" algn="just" defTabSz="265113">
              <a:buClr>
                <a:srgbClr val="FF0000"/>
              </a:buClr>
              <a:buFont typeface="Wingdings" pitchFamily="2" charset="2"/>
              <a:buChar char="Ø"/>
            </a:pPr>
            <a:r>
              <a:rPr lang="en-US" sz="3000" dirty="0"/>
              <a:t>Appropriate methods of procurement for goods &amp; works </a:t>
            </a:r>
            <a:r>
              <a:rPr lang="en-US" sz="3000" dirty="0">
                <a:solidFill>
                  <a:srgbClr val="FF0000"/>
                </a:solidFill>
              </a:rPr>
              <a:t>(ICB, NCB, Shopping etc.) </a:t>
            </a:r>
            <a:r>
              <a:rPr lang="en-US" sz="3000" dirty="0"/>
              <a:t>and consulting services </a:t>
            </a:r>
            <a:r>
              <a:rPr lang="en-US" sz="3000" dirty="0">
                <a:solidFill>
                  <a:srgbClr val="FF0000"/>
                </a:solidFill>
              </a:rPr>
              <a:t>(QCBS, CQS, LCS, Individual Consultants, </a:t>
            </a:r>
            <a:r>
              <a:rPr lang="en-US" sz="3000" dirty="0"/>
              <a:t>etc.)</a:t>
            </a:r>
          </a:p>
        </p:txBody>
      </p:sp>
      <p:sp>
        <p:nvSpPr>
          <p:cNvPr id="4" name="Slide Number Placeholder 3"/>
          <p:cNvSpPr>
            <a:spLocks noGrp="1"/>
          </p:cNvSpPr>
          <p:nvPr>
            <p:ph type="sldNum" sz="quarter" idx="12"/>
          </p:nvPr>
        </p:nvSpPr>
        <p:spPr/>
        <p:txBody>
          <a:bodyPr/>
          <a:lstStyle/>
          <a:p>
            <a:fld id="{B0110010-DC4D-4E2F-8DB6-4C2F606C1943}" type="slidenum">
              <a:rPr lang="en-IN" smtClean="0"/>
              <a:pPr/>
              <a:t>17</a:t>
            </a:fld>
            <a:endParaRPr lang="en-IN" dirty="0"/>
          </a:p>
        </p:txBody>
      </p:sp>
      <p:sp>
        <p:nvSpPr>
          <p:cNvPr id="5" name="Date Placeholder 4"/>
          <p:cNvSpPr>
            <a:spLocks noGrp="1"/>
          </p:cNvSpPr>
          <p:nvPr>
            <p:ph type="dt" sz="half" idx="10"/>
          </p:nvPr>
        </p:nvSpPr>
        <p:spPr/>
        <p:txBody>
          <a:bodyPr/>
          <a:lstStyle/>
          <a:p>
            <a:fld id="{4CB73DFB-1182-4815-A9CF-E7C3EBAC139E}" type="datetime1">
              <a:rPr lang="en-US" smtClean="0"/>
              <a:t>11/16/2015</a:t>
            </a:fld>
            <a:endParaRPr lang="en-IN"/>
          </a:p>
        </p:txBody>
      </p:sp>
      <p:sp>
        <p:nvSpPr>
          <p:cNvPr id="7" name="Footer Placeholder 6"/>
          <p:cNvSpPr>
            <a:spLocks noGrp="1"/>
          </p:cNvSpPr>
          <p:nvPr>
            <p:ph type="ftr" sz="quarter" idx="11"/>
          </p:nvPr>
        </p:nvSpPr>
        <p:spPr/>
        <p:txBody>
          <a:bodyPr/>
          <a:lstStyle/>
          <a:p>
            <a:r>
              <a:rPr lang="en-IN" smtClean="0"/>
              <a:t>Procurement Training - APT MDP Hyderabad</a:t>
            </a:r>
            <a:endParaRPr lang="en-IN"/>
          </a:p>
        </p:txBody>
      </p:sp>
    </p:spTree>
    <p:extLst>
      <p:ext uri="{BB962C8B-B14F-4D97-AF65-F5344CB8AC3E}">
        <p14:creationId xmlns:p14="http://schemas.microsoft.com/office/powerpoint/2010/main" val="3290203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1981200" y="1219200"/>
          <a:ext cx="82296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1981200" y="0"/>
            <a:ext cx="8229600" cy="1295400"/>
          </a:xfrm>
        </p:spPr>
        <p:txBody>
          <a:bodyPr>
            <a:normAutofit/>
          </a:bodyPr>
          <a:lstStyle/>
          <a:p>
            <a:r>
              <a:rPr lang="en-US" sz="4000" b="1" dirty="0" smtClean="0">
                <a:solidFill>
                  <a:srgbClr val="008000"/>
                </a:solidFill>
              </a:rPr>
              <a:t>Lead Time and Procurement Cost</a:t>
            </a:r>
            <a:endParaRPr lang="en-GB" sz="4000" dirty="0"/>
          </a:p>
        </p:txBody>
      </p:sp>
      <p:sp>
        <p:nvSpPr>
          <p:cNvPr id="4" name="Date Placeholder 3"/>
          <p:cNvSpPr>
            <a:spLocks noGrp="1"/>
          </p:cNvSpPr>
          <p:nvPr>
            <p:ph type="dt" sz="half" idx="10"/>
          </p:nvPr>
        </p:nvSpPr>
        <p:spPr/>
        <p:txBody>
          <a:bodyPr/>
          <a:lstStyle/>
          <a:p>
            <a:fld id="{9D3EE8AF-8156-4FA7-A732-E99CF19D9A1A}" type="datetime1">
              <a:rPr lang="en-US" smtClean="0"/>
              <a:t>11/16/2015</a:t>
            </a:fld>
            <a:endParaRPr lang="en-US"/>
          </a:p>
        </p:txBody>
      </p:sp>
      <p:sp>
        <p:nvSpPr>
          <p:cNvPr id="6" name="Slide Number Placeholder 5"/>
          <p:cNvSpPr>
            <a:spLocks noGrp="1"/>
          </p:cNvSpPr>
          <p:nvPr>
            <p:ph type="sldNum" sz="quarter" idx="12"/>
          </p:nvPr>
        </p:nvSpPr>
        <p:spPr/>
        <p:txBody>
          <a:bodyPr/>
          <a:lstStyle/>
          <a:p>
            <a:fld id="{9DEDD911-07AA-4D1E-8F7A-23378813ADE2}" type="slidenum">
              <a:rPr lang="en-US" smtClean="0"/>
              <a:pPr/>
              <a:t>18</a:t>
            </a:fld>
            <a:endParaRPr lang="en-US"/>
          </a:p>
        </p:txBody>
      </p:sp>
      <p:sp>
        <p:nvSpPr>
          <p:cNvPr id="3" name="Footer Placeholder 2"/>
          <p:cNvSpPr>
            <a:spLocks noGrp="1"/>
          </p:cNvSpPr>
          <p:nvPr>
            <p:ph type="ftr" sz="quarter" idx="11"/>
          </p:nvPr>
        </p:nvSpPr>
        <p:spPr/>
        <p:txBody>
          <a:bodyPr/>
          <a:lstStyle/>
          <a:p>
            <a:r>
              <a:rPr lang="en-IN" smtClean="0"/>
              <a:t>Procurement Training - APT MDP Hyderabad</a:t>
            </a:r>
            <a:endParaRPr lang="en-IN"/>
          </a:p>
        </p:txBody>
      </p:sp>
      <p:cxnSp>
        <p:nvCxnSpPr>
          <p:cNvPr id="13" name="Straight Arrow Connector 12"/>
          <p:cNvCxnSpPr/>
          <p:nvPr/>
        </p:nvCxnSpPr>
        <p:spPr>
          <a:xfrm flipH="1">
            <a:off x="2511188" y="1392072"/>
            <a:ext cx="2879678" cy="331640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050878" y="4708478"/>
            <a:ext cx="1460310" cy="1477328"/>
          </a:xfrm>
          <a:prstGeom prst="rect">
            <a:avLst/>
          </a:prstGeom>
          <a:noFill/>
        </p:spPr>
        <p:txBody>
          <a:bodyPr wrap="square" rtlCol="0">
            <a:spAutoFit/>
          </a:bodyPr>
          <a:lstStyle/>
          <a:p>
            <a:pPr lvl="0"/>
            <a:r>
              <a:rPr lang="en-GB" b="1" dirty="0">
                <a:solidFill>
                  <a:srgbClr val="FF0000"/>
                </a:solidFill>
              </a:rPr>
              <a:t>High Lead time and Procurement cost</a:t>
            </a:r>
          </a:p>
          <a:p>
            <a:endParaRPr lang="en-IN" dirty="0"/>
          </a:p>
        </p:txBody>
      </p:sp>
    </p:spTree>
    <p:extLst>
      <p:ext uri="{BB962C8B-B14F-4D97-AF65-F5344CB8AC3E}">
        <p14:creationId xmlns:p14="http://schemas.microsoft.com/office/powerpoint/2010/main" val="34954280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79576" y="332656"/>
            <a:ext cx="7772400" cy="962743"/>
          </a:xfrm>
        </p:spPr>
        <p:txBody>
          <a:bodyPr>
            <a:noAutofit/>
          </a:bodyPr>
          <a:lstStyle/>
          <a:p>
            <a:r>
              <a:rPr lang="en-US" sz="3600" b="1" dirty="0">
                <a:solidFill>
                  <a:srgbClr val="008000"/>
                </a:solidFill>
              </a:rPr>
              <a:t/>
            </a:r>
            <a:br>
              <a:rPr lang="en-US" sz="3600" b="1" dirty="0">
                <a:solidFill>
                  <a:srgbClr val="008000"/>
                </a:solidFill>
              </a:rPr>
            </a:br>
            <a:r>
              <a:rPr lang="en-US" sz="3600" b="1" dirty="0" smtClean="0">
                <a:solidFill>
                  <a:srgbClr val="008000"/>
                </a:solidFill>
              </a:rPr>
              <a:t>Methods of Procurement – Goods and Works</a:t>
            </a:r>
            <a:endParaRPr lang="en-IN" sz="3600" dirty="0"/>
          </a:p>
        </p:txBody>
      </p:sp>
      <p:sp>
        <p:nvSpPr>
          <p:cNvPr id="3" name="Subtitle 2"/>
          <p:cNvSpPr>
            <a:spLocks noGrp="1"/>
          </p:cNvSpPr>
          <p:nvPr>
            <p:ph type="subTitle" idx="1"/>
          </p:nvPr>
        </p:nvSpPr>
        <p:spPr>
          <a:xfrm>
            <a:off x="1919536" y="1295400"/>
            <a:ext cx="8280920" cy="4038600"/>
          </a:xfrm>
        </p:spPr>
        <p:txBody>
          <a:bodyPr>
            <a:noAutofit/>
          </a:bodyPr>
          <a:lstStyle/>
          <a:p>
            <a:pPr algn="just"/>
            <a:r>
              <a:rPr lang="en-US" b="1" dirty="0" smtClean="0">
                <a:solidFill>
                  <a:schemeClr val="tx1"/>
                </a:solidFill>
              </a:rPr>
              <a:t>Procurement Methods</a:t>
            </a:r>
            <a:r>
              <a:rPr lang="en-US" dirty="0" smtClean="0">
                <a:solidFill>
                  <a:schemeClr val="tx1"/>
                </a:solidFill>
              </a:rPr>
              <a:t>:</a:t>
            </a:r>
          </a:p>
          <a:p>
            <a:pPr marL="442913" indent="-442913" algn="just">
              <a:buClr>
                <a:srgbClr val="FF0000"/>
              </a:buClr>
              <a:buFont typeface="Wingdings" pitchFamily="2" charset="2"/>
              <a:buChar char="q"/>
            </a:pPr>
            <a:r>
              <a:rPr lang="en-US" dirty="0" smtClean="0">
                <a:solidFill>
                  <a:schemeClr val="tx1"/>
                </a:solidFill>
              </a:rPr>
              <a:t>Goods – ICB, NCB, Shopping, Frame work, Direct Contracting</a:t>
            </a:r>
          </a:p>
          <a:p>
            <a:pPr marL="442913" indent="-442913" algn="just">
              <a:buClr>
                <a:srgbClr val="FF0000"/>
              </a:buClr>
              <a:buFont typeface="Wingdings" pitchFamily="2" charset="2"/>
              <a:buChar char="q"/>
            </a:pPr>
            <a:r>
              <a:rPr lang="en-US" dirty="0" smtClean="0">
                <a:solidFill>
                  <a:schemeClr val="tx1"/>
                </a:solidFill>
              </a:rPr>
              <a:t>Works  - ICB, NCB, Shopping, Direct Contracting, Force Account</a:t>
            </a:r>
          </a:p>
        </p:txBody>
      </p:sp>
      <p:sp>
        <p:nvSpPr>
          <p:cNvPr id="4" name="Slide Number Placeholder 3"/>
          <p:cNvSpPr>
            <a:spLocks noGrp="1"/>
          </p:cNvSpPr>
          <p:nvPr>
            <p:ph type="sldNum" sz="quarter" idx="12"/>
          </p:nvPr>
        </p:nvSpPr>
        <p:spPr/>
        <p:txBody>
          <a:bodyPr/>
          <a:lstStyle/>
          <a:p>
            <a:fld id="{B0110010-DC4D-4E2F-8DB6-4C2F606C1943}" type="slidenum">
              <a:rPr lang="en-IN" smtClean="0"/>
              <a:pPr/>
              <a:t>19</a:t>
            </a:fld>
            <a:endParaRPr lang="en-IN" dirty="0"/>
          </a:p>
        </p:txBody>
      </p:sp>
      <p:sp>
        <p:nvSpPr>
          <p:cNvPr id="5" name="Date Placeholder 4"/>
          <p:cNvSpPr>
            <a:spLocks noGrp="1"/>
          </p:cNvSpPr>
          <p:nvPr>
            <p:ph type="dt" sz="half" idx="10"/>
          </p:nvPr>
        </p:nvSpPr>
        <p:spPr/>
        <p:txBody>
          <a:bodyPr/>
          <a:lstStyle/>
          <a:p>
            <a:fld id="{8BFBAE15-551C-4EB4-A7E4-D8CC4D9788CB}" type="datetime1">
              <a:rPr lang="en-US" smtClean="0"/>
              <a:t>11/16/2015</a:t>
            </a:fld>
            <a:endParaRPr lang="en-IN"/>
          </a:p>
        </p:txBody>
      </p:sp>
      <p:sp>
        <p:nvSpPr>
          <p:cNvPr id="7" name="Footer Placeholder 6"/>
          <p:cNvSpPr>
            <a:spLocks noGrp="1"/>
          </p:cNvSpPr>
          <p:nvPr>
            <p:ph type="ftr" sz="quarter" idx="11"/>
          </p:nvPr>
        </p:nvSpPr>
        <p:spPr/>
        <p:txBody>
          <a:bodyPr/>
          <a:lstStyle/>
          <a:p>
            <a:r>
              <a:rPr lang="en-IN" smtClean="0"/>
              <a:t>Procurement Training - APT MDP Hyderabad</a:t>
            </a:r>
            <a:endParaRPr lang="en-IN"/>
          </a:p>
        </p:txBody>
      </p:sp>
    </p:spTree>
    <p:extLst>
      <p:ext uri="{BB962C8B-B14F-4D97-AF65-F5344CB8AC3E}">
        <p14:creationId xmlns:p14="http://schemas.microsoft.com/office/powerpoint/2010/main" val="2050009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981200" y="274638"/>
            <a:ext cx="8229600" cy="792162"/>
          </a:xfrm>
        </p:spPr>
        <p:txBody>
          <a:bodyPr>
            <a:normAutofit/>
          </a:bodyPr>
          <a:lstStyle/>
          <a:p>
            <a:r>
              <a:rPr lang="en-US" sz="3600" b="1" dirty="0" smtClean="0">
                <a:solidFill>
                  <a:srgbClr val="008000"/>
                </a:solidFill>
              </a:rPr>
              <a:t>Need for Procurement  Plan</a:t>
            </a:r>
            <a:endParaRPr lang="en-US" sz="3600" b="1" dirty="0">
              <a:solidFill>
                <a:srgbClr val="008000"/>
              </a:solidFill>
            </a:endParaRPr>
          </a:p>
        </p:txBody>
      </p:sp>
      <p:sp>
        <p:nvSpPr>
          <p:cNvPr id="7" name="Content Placeholder 6"/>
          <p:cNvSpPr>
            <a:spLocks noGrp="1"/>
          </p:cNvSpPr>
          <p:nvPr>
            <p:ph idx="1"/>
          </p:nvPr>
        </p:nvSpPr>
        <p:spPr>
          <a:xfrm>
            <a:off x="1981200" y="990601"/>
            <a:ext cx="8229600" cy="5135563"/>
          </a:xfrm>
        </p:spPr>
        <p:txBody>
          <a:bodyPr>
            <a:noAutofit/>
          </a:bodyPr>
          <a:lstStyle/>
          <a:p>
            <a:pPr>
              <a:spcBef>
                <a:spcPts val="600"/>
              </a:spcBef>
              <a:spcAft>
                <a:spcPts val="300"/>
              </a:spcAft>
            </a:pPr>
            <a:r>
              <a:rPr lang="en-US" sz="3200" dirty="0" smtClean="0"/>
              <a:t>A Comprehensive procurement plan must be prepared :</a:t>
            </a:r>
          </a:p>
          <a:p>
            <a:pPr lvl="1">
              <a:spcBef>
                <a:spcPts val="600"/>
              </a:spcBef>
              <a:spcAft>
                <a:spcPts val="300"/>
              </a:spcAft>
            </a:pPr>
            <a:r>
              <a:rPr lang="en-US" sz="3200" dirty="0" smtClean="0"/>
              <a:t>To </a:t>
            </a:r>
            <a:r>
              <a:rPr lang="en-US" sz="3200" dirty="0"/>
              <a:t>help </a:t>
            </a:r>
            <a:r>
              <a:rPr lang="en-US" sz="3200" dirty="0" smtClean="0"/>
              <a:t>the Borrower to  </a:t>
            </a:r>
            <a:r>
              <a:rPr lang="en-US" sz="3200" dirty="0"/>
              <a:t>effectively manage and </a:t>
            </a:r>
            <a:r>
              <a:rPr lang="en-US" sz="3200" dirty="0" smtClean="0"/>
              <a:t>monitor procurement activities;</a:t>
            </a:r>
            <a:endParaRPr lang="en-US" sz="3200" dirty="0"/>
          </a:p>
          <a:p>
            <a:pPr lvl="1">
              <a:spcBef>
                <a:spcPts val="600"/>
              </a:spcBef>
              <a:spcAft>
                <a:spcPts val="300"/>
              </a:spcAft>
            </a:pPr>
            <a:r>
              <a:rPr lang="en-US" sz="3200" dirty="0"/>
              <a:t>To complete the </a:t>
            </a:r>
            <a:r>
              <a:rPr lang="en-US" sz="3200" dirty="0" smtClean="0"/>
              <a:t>envisaged project </a:t>
            </a:r>
            <a:r>
              <a:rPr lang="en-US" sz="3200" dirty="0"/>
              <a:t>activities </a:t>
            </a:r>
            <a:r>
              <a:rPr lang="en-US" sz="3200" i="1" dirty="0" smtClean="0"/>
              <a:t>and </a:t>
            </a:r>
            <a:r>
              <a:rPr lang="en-US" sz="3200" i="1" dirty="0"/>
              <a:t>thus </a:t>
            </a:r>
            <a:r>
              <a:rPr lang="en-US" sz="3200" i="1" dirty="0" smtClean="0"/>
              <a:t>minimize cost </a:t>
            </a:r>
            <a:r>
              <a:rPr lang="en-US" sz="3200" i="1" dirty="0"/>
              <a:t>and time </a:t>
            </a:r>
            <a:r>
              <a:rPr lang="en-US" sz="3200" i="1" dirty="0" smtClean="0"/>
              <a:t>overruns;</a:t>
            </a:r>
            <a:endParaRPr lang="en-US" sz="3200" i="1" dirty="0"/>
          </a:p>
          <a:p>
            <a:pPr lvl="1">
              <a:spcBef>
                <a:spcPts val="600"/>
              </a:spcBef>
              <a:spcAft>
                <a:spcPts val="300"/>
              </a:spcAft>
            </a:pPr>
            <a:r>
              <a:rPr lang="en-US" sz="3200" dirty="0"/>
              <a:t>Identify well ahead the critical paths or bottlenecks achieving the target set out in the plan and take corrective </a:t>
            </a:r>
            <a:r>
              <a:rPr lang="en-US" sz="3200" dirty="0" smtClean="0"/>
              <a:t>measures, </a:t>
            </a:r>
            <a:r>
              <a:rPr lang="en-US" sz="3200" dirty="0"/>
              <a:t>if </a:t>
            </a:r>
            <a:r>
              <a:rPr lang="en-US" sz="3200" dirty="0" smtClean="0"/>
              <a:t>any</a:t>
            </a:r>
            <a:endParaRPr lang="en-US" sz="3200" dirty="0"/>
          </a:p>
        </p:txBody>
      </p:sp>
      <p:sp>
        <p:nvSpPr>
          <p:cNvPr id="3" name="Date Placeholder 2"/>
          <p:cNvSpPr>
            <a:spLocks noGrp="1"/>
          </p:cNvSpPr>
          <p:nvPr>
            <p:ph type="dt" sz="half" idx="10"/>
          </p:nvPr>
        </p:nvSpPr>
        <p:spPr/>
        <p:txBody>
          <a:bodyPr/>
          <a:lstStyle/>
          <a:p>
            <a:fld id="{A7C56F9C-DDE6-4469-B1DC-7924D1E61283}" type="datetime1">
              <a:rPr lang="en-US" smtClean="0"/>
              <a:t>11/16/2015</a:t>
            </a:fld>
            <a:endParaRPr lang="en-US" dirty="0"/>
          </a:p>
        </p:txBody>
      </p:sp>
      <p:sp>
        <p:nvSpPr>
          <p:cNvPr id="4" name="Footer Placeholder 3"/>
          <p:cNvSpPr>
            <a:spLocks noGrp="1"/>
          </p:cNvSpPr>
          <p:nvPr>
            <p:ph type="ftr" sz="quarter" idx="11"/>
          </p:nvPr>
        </p:nvSpPr>
        <p:spPr/>
        <p:txBody>
          <a:bodyPr/>
          <a:lstStyle/>
          <a:p>
            <a:r>
              <a:rPr lang="en-IN" smtClean="0"/>
              <a:t>Procurement Training - APT MDP Hyderabad</a:t>
            </a:r>
            <a:endParaRPr lang="en-US" dirty="0"/>
          </a:p>
        </p:txBody>
      </p:sp>
      <p:sp>
        <p:nvSpPr>
          <p:cNvPr id="5" name="Slide Number Placeholder 4"/>
          <p:cNvSpPr>
            <a:spLocks noGrp="1"/>
          </p:cNvSpPr>
          <p:nvPr>
            <p:ph type="sldNum" sz="quarter" idx="12"/>
          </p:nvPr>
        </p:nvSpPr>
        <p:spPr/>
        <p:txBody>
          <a:bodyPr/>
          <a:lstStyle/>
          <a:p>
            <a:fld id="{9DEDD911-07AA-4D1E-8F7A-23378813ADE2}" type="slidenum">
              <a:rPr lang="en-US" smtClean="0"/>
              <a:pPr/>
              <a:t>2</a:t>
            </a:fld>
            <a:endParaRPr lang="en-US" dirty="0"/>
          </a:p>
        </p:txBody>
      </p:sp>
    </p:spTree>
    <p:extLst>
      <p:ext uri="{BB962C8B-B14F-4D97-AF65-F5344CB8AC3E}">
        <p14:creationId xmlns:p14="http://schemas.microsoft.com/office/powerpoint/2010/main" val="34528392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79576" y="228601"/>
            <a:ext cx="7772400" cy="609600"/>
          </a:xfrm>
        </p:spPr>
        <p:txBody>
          <a:bodyPr>
            <a:noAutofit/>
          </a:bodyPr>
          <a:lstStyle/>
          <a:p>
            <a:r>
              <a:rPr lang="en-US" sz="3600" b="1" dirty="0">
                <a:solidFill>
                  <a:srgbClr val="008000"/>
                </a:solidFill>
              </a:rPr>
              <a:t/>
            </a:r>
            <a:br>
              <a:rPr lang="en-US" sz="3600" b="1" dirty="0">
                <a:solidFill>
                  <a:srgbClr val="008000"/>
                </a:solidFill>
              </a:rPr>
            </a:br>
            <a:r>
              <a:rPr lang="en-US" sz="3600" b="1" dirty="0" smtClean="0">
                <a:solidFill>
                  <a:srgbClr val="008000"/>
                </a:solidFill>
              </a:rPr>
              <a:t>PROCUREMENT METHODs – Consultants</a:t>
            </a:r>
            <a:endParaRPr lang="en-IN" sz="3600" dirty="0"/>
          </a:p>
        </p:txBody>
      </p:sp>
      <p:sp>
        <p:nvSpPr>
          <p:cNvPr id="3" name="Subtitle 2"/>
          <p:cNvSpPr>
            <a:spLocks noGrp="1"/>
          </p:cNvSpPr>
          <p:nvPr>
            <p:ph type="subTitle" idx="1"/>
          </p:nvPr>
        </p:nvSpPr>
        <p:spPr>
          <a:xfrm>
            <a:off x="1847528" y="1133340"/>
            <a:ext cx="8424936" cy="5496059"/>
          </a:xfrm>
        </p:spPr>
        <p:txBody>
          <a:bodyPr>
            <a:normAutofit/>
          </a:bodyPr>
          <a:lstStyle/>
          <a:p>
            <a:pPr algn="l" defTabSz="536575"/>
            <a:r>
              <a:rPr lang="en-US" b="1" dirty="0" smtClean="0"/>
              <a:t>1</a:t>
            </a:r>
            <a:r>
              <a:rPr lang="en-US" b="1" dirty="0"/>
              <a:t>.	Methods of Selection: </a:t>
            </a:r>
          </a:p>
          <a:p>
            <a:pPr algn="just">
              <a:spcBef>
                <a:spcPts val="1200"/>
              </a:spcBef>
            </a:pPr>
            <a:r>
              <a:rPr lang="en-US" dirty="0"/>
              <a:t>The following methods of selection will be adopted depending up on size and complexity of assignment, as defined in the Consultancy Guidelines:</a:t>
            </a:r>
            <a:endParaRPr lang="en-IN" dirty="0"/>
          </a:p>
          <a:p>
            <a:pPr marL="530225" indent="-530225" algn="l">
              <a:spcBef>
                <a:spcPts val="1200"/>
              </a:spcBef>
              <a:buClr>
                <a:srgbClr val="FF0000"/>
              </a:buClr>
              <a:buFont typeface="Wingdings" pitchFamily="2" charset="2"/>
              <a:buChar char="q"/>
              <a:tabLst>
                <a:tab pos="811213" algn="l"/>
              </a:tabLst>
            </a:pPr>
            <a:r>
              <a:rPr lang="en-US" dirty="0"/>
              <a:t>Quality and Cost based Selection (QCBS)</a:t>
            </a:r>
            <a:endParaRPr lang="en-IN" dirty="0"/>
          </a:p>
          <a:p>
            <a:pPr marL="530225" indent="-530225" algn="l">
              <a:buClr>
                <a:srgbClr val="FF0000"/>
              </a:buClr>
              <a:buFont typeface="Wingdings" pitchFamily="2" charset="2"/>
              <a:buChar char="q"/>
              <a:tabLst>
                <a:tab pos="811213" algn="l"/>
              </a:tabLst>
            </a:pPr>
            <a:r>
              <a:rPr lang="en-US" dirty="0"/>
              <a:t>Quality Based selection (QBS)</a:t>
            </a:r>
            <a:endParaRPr lang="en-IN" dirty="0"/>
          </a:p>
          <a:p>
            <a:pPr marL="530225" indent="-530225" algn="l">
              <a:buClr>
                <a:srgbClr val="FF0000"/>
              </a:buClr>
              <a:buFont typeface="Wingdings" pitchFamily="2" charset="2"/>
              <a:buChar char="q"/>
              <a:tabLst>
                <a:tab pos="811213" algn="l"/>
              </a:tabLst>
            </a:pPr>
            <a:r>
              <a:rPr lang="en-US" dirty="0"/>
              <a:t>Selection under Fixed Budget (FBS)</a:t>
            </a:r>
            <a:endParaRPr lang="en-IN" dirty="0"/>
          </a:p>
          <a:p>
            <a:pPr marL="530225" indent="-530225" algn="l">
              <a:buClr>
                <a:srgbClr val="FF0000"/>
              </a:buClr>
              <a:buFont typeface="Wingdings" pitchFamily="2" charset="2"/>
              <a:buChar char="q"/>
              <a:tabLst>
                <a:tab pos="811213" algn="l"/>
              </a:tabLst>
            </a:pPr>
            <a:r>
              <a:rPr lang="en-US" dirty="0"/>
              <a:t>Least Cost selection (LCS)</a:t>
            </a:r>
            <a:endParaRPr lang="en-IN" dirty="0"/>
          </a:p>
          <a:p>
            <a:pPr marL="530225" indent="-530225" algn="l">
              <a:buClr>
                <a:srgbClr val="FF0000"/>
              </a:buClr>
              <a:buFont typeface="Wingdings" pitchFamily="2" charset="2"/>
              <a:buChar char="q"/>
              <a:tabLst>
                <a:tab pos="811213" algn="l"/>
              </a:tabLst>
            </a:pPr>
            <a:r>
              <a:rPr lang="en-US" dirty="0"/>
              <a:t>Selection based on Consultants’ Qualification (CQS)</a:t>
            </a:r>
            <a:endParaRPr lang="en-IN" dirty="0"/>
          </a:p>
          <a:p>
            <a:pPr marL="530225" indent="-530225" algn="l">
              <a:buClr>
                <a:srgbClr val="FF0000"/>
              </a:buClr>
              <a:buFont typeface="Wingdings" pitchFamily="2" charset="2"/>
              <a:buChar char="q"/>
              <a:tabLst>
                <a:tab pos="811213" algn="l"/>
              </a:tabLst>
            </a:pPr>
            <a:r>
              <a:rPr lang="en-US" dirty="0"/>
              <a:t>Single Source Selection (SSS)</a:t>
            </a:r>
            <a:endParaRPr lang="en-IN" dirty="0"/>
          </a:p>
          <a:p>
            <a:pPr marL="530225" indent="-530225" algn="l">
              <a:buClr>
                <a:srgbClr val="FF0000"/>
              </a:buClr>
              <a:buFont typeface="Wingdings" pitchFamily="2" charset="2"/>
              <a:buChar char="q"/>
              <a:tabLst>
                <a:tab pos="811213" algn="l"/>
              </a:tabLst>
            </a:pPr>
            <a:r>
              <a:rPr lang="en-US" dirty="0"/>
              <a:t>Individual Consultants</a:t>
            </a:r>
            <a:endParaRPr lang="en-IN" dirty="0"/>
          </a:p>
          <a:p>
            <a:pPr marL="530225" indent="-530225" algn="l">
              <a:buClr>
                <a:srgbClr val="FF0000"/>
              </a:buClr>
              <a:buFont typeface="Wingdings" pitchFamily="2" charset="2"/>
              <a:buChar char="q"/>
              <a:tabLst>
                <a:tab pos="811213" algn="l"/>
              </a:tabLst>
            </a:pPr>
            <a:r>
              <a:rPr lang="en-US" dirty="0"/>
              <a:t>Individual Consultants on SSS</a:t>
            </a:r>
            <a:endParaRPr lang="en-IN" dirty="0"/>
          </a:p>
          <a:p>
            <a:pPr algn="l">
              <a:tabLst>
                <a:tab pos="811213" algn="l"/>
              </a:tabLst>
            </a:pPr>
            <a:endParaRPr lang="en-IN" dirty="0"/>
          </a:p>
          <a:p>
            <a:pPr algn="l"/>
            <a:endParaRPr lang="en-IN" dirty="0"/>
          </a:p>
        </p:txBody>
      </p:sp>
      <p:sp>
        <p:nvSpPr>
          <p:cNvPr id="4" name="Slide Number Placeholder 3"/>
          <p:cNvSpPr>
            <a:spLocks noGrp="1"/>
          </p:cNvSpPr>
          <p:nvPr>
            <p:ph type="sldNum" sz="quarter" idx="12"/>
          </p:nvPr>
        </p:nvSpPr>
        <p:spPr/>
        <p:txBody>
          <a:bodyPr/>
          <a:lstStyle/>
          <a:p>
            <a:fld id="{B0110010-DC4D-4E2F-8DB6-4C2F606C1943}" type="slidenum">
              <a:rPr lang="en-IN" smtClean="0"/>
              <a:pPr/>
              <a:t>20</a:t>
            </a:fld>
            <a:endParaRPr lang="en-IN"/>
          </a:p>
        </p:txBody>
      </p:sp>
      <p:sp>
        <p:nvSpPr>
          <p:cNvPr id="5" name="Date Placeholder 4"/>
          <p:cNvSpPr>
            <a:spLocks noGrp="1"/>
          </p:cNvSpPr>
          <p:nvPr>
            <p:ph type="dt" sz="half" idx="10"/>
          </p:nvPr>
        </p:nvSpPr>
        <p:spPr/>
        <p:txBody>
          <a:bodyPr/>
          <a:lstStyle/>
          <a:p>
            <a:fld id="{D5690877-646B-4455-BD19-58F516E8D24E}" type="datetime1">
              <a:rPr lang="en-US" smtClean="0"/>
              <a:t>11/16/2015</a:t>
            </a:fld>
            <a:endParaRPr lang="en-IN"/>
          </a:p>
        </p:txBody>
      </p:sp>
      <p:sp>
        <p:nvSpPr>
          <p:cNvPr id="7" name="Footer Placeholder 6"/>
          <p:cNvSpPr>
            <a:spLocks noGrp="1"/>
          </p:cNvSpPr>
          <p:nvPr>
            <p:ph type="ftr" sz="quarter" idx="11"/>
          </p:nvPr>
        </p:nvSpPr>
        <p:spPr/>
        <p:txBody>
          <a:bodyPr/>
          <a:lstStyle/>
          <a:p>
            <a:r>
              <a:rPr lang="en-IN" smtClean="0"/>
              <a:t>Procurement Training - APT MDP Hyderabad</a:t>
            </a:r>
            <a:endParaRPr lang="en-IN"/>
          </a:p>
        </p:txBody>
      </p:sp>
    </p:spTree>
    <p:extLst>
      <p:ext uri="{BB962C8B-B14F-4D97-AF65-F5344CB8AC3E}">
        <p14:creationId xmlns:p14="http://schemas.microsoft.com/office/powerpoint/2010/main" val="30505342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79576" y="476674"/>
            <a:ext cx="7772400" cy="504055"/>
          </a:xfrm>
        </p:spPr>
        <p:txBody>
          <a:bodyPr>
            <a:noAutofit/>
          </a:bodyPr>
          <a:lstStyle/>
          <a:p>
            <a:r>
              <a:rPr lang="en-US" sz="3600" b="1" dirty="0">
                <a:solidFill>
                  <a:srgbClr val="008000"/>
                </a:solidFill>
              </a:rPr>
              <a:t/>
            </a:r>
            <a:br>
              <a:rPr lang="en-US" sz="3600" b="1" dirty="0">
                <a:solidFill>
                  <a:srgbClr val="008000"/>
                </a:solidFill>
              </a:rPr>
            </a:br>
            <a:r>
              <a:rPr lang="en-US" sz="3600" b="1" dirty="0" smtClean="0">
                <a:solidFill>
                  <a:srgbClr val="008000"/>
                </a:solidFill>
              </a:rPr>
              <a:t>Thresholds</a:t>
            </a:r>
            <a:endParaRPr lang="en-IN" sz="3600" dirty="0"/>
          </a:p>
        </p:txBody>
      </p:sp>
      <p:sp>
        <p:nvSpPr>
          <p:cNvPr id="3" name="Subtitle 2"/>
          <p:cNvSpPr>
            <a:spLocks noGrp="1"/>
          </p:cNvSpPr>
          <p:nvPr>
            <p:ph type="subTitle" idx="1"/>
          </p:nvPr>
        </p:nvSpPr>
        <p:spPr>
          <a:xfrm>
            <a:off x="1919536" y="1052736"/>
            <a:ext cx="8568952" cy="5472608"/>
          </a:xfrm>
        </p:spPr>
        <p:txBody>
          <a:bodyPr>
            <a:normAutofit lnSpcReduction="10000"/>
          </a:bodyPr>
          <a:lstStyle/>
          <a:p>
            <a:pPr lvl="0" algn="l"/>
            <a:r>
              <a:rPr lang="en-US" b="1" dirty="0"/>
              <a:t>II. </a:t>
            </a:r>
            <a:r>
              <a:rPr lang="en-US" b="1" u="sng" dirty="0"/>
              <a:t>Goods and Works and Non-Consulting Services</a:t>
            </a:r>
            <a:endParaRPr lang="en-IN" b="1" u="sng" dirty="0"/>
          </a:p>
          <a:p>
            <a:pPr algn="l"/>
            <a:r>
              <a:rPr lang="en-US" b="1" dirty="0"/>
              <a:t>1 (a)</a:t>
            </a:r>
            <a:r>
              <a:rPr lang="en-US" dirty="0"/>
              <a:t>. </a:t>
            </a:r>
            <a:r>
              <a:rPr lang="en-US" b="1" dirty="0">
                <a:solidFill>
                  <a:srgbClr val="FF0000"/>
                </a:solidFill>
              </a:rPr>
              <a:t>Methods of Procurement</a:t>
            </a:r>
            <a:r>
              <a:rPr lang="en-US" b="1" dirty="0"/>
              <a:t>: </a:t>
            </a:r>
          </a:p>
          <a:p>
            <a:pPr algn="l"/>
            <a:endParaRPr lang="en-US" b="1" dirty="0"/>
          </a:p>
          <a:p>
            <a:pPr algn="l"/>
            <a:endParaRPr lang="en-US" b="1" dirty="0"/>
          </a:p>
          <a:p>
            <a:pPr algn="l"/>
            <a:endParaRPr lang="en-US" b="1" dirty="0"/>
          </a:p>
          <a:p>
            <a:pPr algn="l"/>
            <a:endParaRPr lang="en-US" b="1" dirty="0"/>
          </a:p>
          <a:p>
            <a:pPr algn="l"/>
            <a:endParaRPr lang="en-US" b="1" dirty="0"/>
          </a:p>
          <a:p>
            <a:pPr algn="l"/>
            <a:endParaRPr lang="en-US" b="1" dirty="0"/>
          </a:p>
          <a:p>
            <a:pPr algn="l"/>
            <a:endParaRPr lang="en-US" b="1" dirty="0"/>
          </a:p>
          <a:p>
            <a:pPr algn="l"/>
            <a:endParaRPr lang="en-US" b="1" dirty="0"/>
          </a:p>
          <a:p>
            <a:pPr algn="l"/>
            <a:endParaRPr lang="en-US" b="1" dirty="0"/>
          </a:p>
          <a:p>
            <a:pPr algn="just"/>
            <a:r>
              <a:rPr lang="en-US" b="1" dirty="0">
                <a:solidFill>
                  <a:srgbClr val="FF0000"/>
                </a:solidFill>
              </a:rPr>
              <a:t>* </a:t>
            </a:r>
            <a:r>
              <a:rPr lang="en-US" dirty="0"/>
              <a:t>The </a:t>
            </a:r>
            <a:r>
              <a:rPr lang="en-US" dirty="0">
                <a:solidFill>
                  <a:srgbClr val="FF0000"/>
                </a:solidFill>
              </a:rPr>
              <a:t>threshold values as adopted by the Project </a:t>
            </a:r>
            <a:r>
              <a:rPr lang="en-US" dirty="0"/>
              <a:t>are to be shown in this Table.</a:t>
            </a:r>
          </a:p>
          <a:p>
            <a:pPr algn="l"/>
            <a:endParaRPr lang="en-IN"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B0110010-DC4D-4E2F-8DB6-4C2F606C1943}" type="slidenum">
              <a:rPr lang="en-IN" smtClean="0"/>
              <a:pPr/>
              <a:t>21</a:t>
            </a:fld>
            <a:endParaRPr lang="en-IN" dirty="0"/>
          </a:p>
        </p:txBody>
      </p:sp>
      <p:graphicFrame>
        <p:nvGraphicFramePr>
          <p:cNvPr id="5" name="Table 4"/>
          <p:cNvGraphicFramePr>
            <a:graphicFrameLocks noGrp="1"/>
          </p:cNvGraphicFramePr>
          <p:nvPr>
            <p:extLst/>
          </p:nvPr>
        </p:nvGraphicFramePr>
        <p:xfrm>
          <a:off x="2063552" y="2060848"/>
          <a:ext cx="8352928" cy="3243034"/>
        </p:xfrm>
        <a:graphic>
          <a:graphicData uri="http://schemas.openxmlformats.org/drawingml/2006/table">
            <a:tbl>
              <a:tblPr firstRow="1" bandRow="1"/>
              <a:tblGrid>
                <a:gridCol w="517438"/>
                <a:gridCol w="3460148"/>
                <a:gridCol w="4375342"/>
              </a:tblGrid>
              <a:tr h="360040">
                <a:tc>
                  <a:txBody>
                    <a:bodyPr/>
                    <a:lstStyle/>
                    <a:p>
                      <a:r>
                        <a:rPr lang="en-US" sz="2000" b="1" kern="1200" dirty="0" smtClean="0">
                          <a:solidFill>
                            <a:schemeClr val="tx1"/>
                          </a:solidFill>
                          <a:latin typeface="+mn-lt"/>
                          <a:ea typeface="+mn-ea"/>
                          <a:cs typeface="+mn-cs"/>
                        </a:rPr>
                        <a:t>SN</a:t>
                      </a:r>
                      <a:endParaRPr lang="en-IN" sz="2000" b="1" kern="1200" dirty="0">
                        <a:solidFill>
                          <a:schemeClr val="tx1"/>
                        </a:solidFill>
                        <a:latin typeface="+mn-lt"/>
                        <a:ea typeface="+mn-ea"/>
                        <a:cs typeface="+mn-cs"/>
                      </a:endParaRPr>
                    </a:p>
                  </a:txBody>
                  <a:tcPr/>
                </a:tc>
                <a:tc>
                  <a:txBody>
                    <a:bodyPr/>
                    <a:lstStyle/>
                    <a:p>
                      <a:r>
                        <a:rPr lang="en-US" sz="2000" b="1" kern="1200" dirty="0" smtClean="0">
                          <a:solidFill>
                            <a:schemeClr val="tx1"/>
                          </a:solidFill>
                          <a:latin typeface="+mn-lt"/>
                          <a:ea typeface="+mn-ea"/>
                          <a:cs typeface="+mn-cs"/>
                        </a:rPr>
                        <a:t>Procurement method</a:t>
                      </a:r>
                      <a:endParaRPr lang="en-IN" sz="2000" b="1" kern="1200" dirty="0">
                        <a:solidFill>
                          <a:schemeClr val="tx1"/>
                        </a:solidFill>
                        <a:latin typeface="+mn-lt"/>
                        <a:ea typeface="+mn-ea"/>
                        <a:cs typeface="+mn-cs"/>
                      </a:endParaRPr>
                    </a:p>
                  </a:txBody>
                  <a:tcPr/>
                </a:tc>
                <a:tc>
                  <a:txBody>
                    <a:bodyPr/>
                    <a:lstStyle/>
                    <a:p>
                      <a:r>
                        <a:rPr lang="en-US" sz="2000" b="1" kern="1200" dirty="0" smtClean="0">
                          <a:solidFill>
                            <a:schemeClr val="tx1"/>
                          </a:solidFill>
                          <a:latin typeface="+mn-lt"/>
                          <a:ea typeface="+mn-ea"/>
                          <a:cs typeface="+mn-cs"/>
                        </a:rPr>
                        <a:t>Thresholds for  procurement methods </a:t>
                      </a:r>
                      <a:r>
                        <a:rPr lang="en-US" sz="2000" b="1" dirty="0" smtClean="0">
                          <a:solidFill>
                            <a:srgbClr val="FF0000"/>
                          </a:solidFill>
                        </a:rPr>
                        <a:t>* </a:t>
                      </a:r>
                      <a:endParaRPr lang="en-IN" sz="2000" b="1" kern="1200" dirty="0">
                        <a:solidFill>
                          <a:srgbClr val="5207C1"/>
                        </a:solidFill>
                        <a:latin typeface="+mn-lt"/>
                        <a:ea typeface="+mn-ea"/>
                        <a:cs typeface="+mn-cs"/>
                      </a:endParaRPr>
                    </a:p>
                  </a:txBody>
                  <a:tcPr/>
                </a:tc>
              </a:tr>
              <a:tr h="395848">
                <a:tc>
                  <a:txBody>
                    <a:bodyPr/>
                    <a:lstStyle/>
                    <a:p>
                      <a:pPr>
                        <a:spcAft>
                          <a:spcPts val="0"/>
                        </a:spcAft>
                      </a:pPr>
                      <a:r>
                        <a:rPr lang="fr-FR" sz="2000" dirty="0">
                          <a:effectLst/>
                          <a:latin typeface="+mn-lt"/>
                          <a:ea typeface="Times New Roman"/>
                        </a:rPr>
                        <a:t>1.</a:t>
                      </a:r>
                      <a:endParaRPr lang="en-IN" sz="2000" dirty="0">
                        <a:effectLst/>
                        <a:latin typeface="+mn-lt"/>
                        <a:ea typeface="Times New Roman"/>
                      </a:endParaRPr>
                    </a:p>
                  </a:txBody>
                  <a:tcPr marL="68580" marR="68580" marT="0" marB="0"/>
                </a:tc>
                <a:tc>
                  <a:txBody>
                    <a:bodyPr/>
                    <a:lstStyle/>
                    <a:p>
                      <a:pPr>
                        <a:spcAft>
                          <a:spcPts val="0"/>
                        </a:spcAft>
                      </a:pPr>
                      <a:r>
                        <a:rPr lang="en-US" sz="2000" dirty="0">
                          <a:effectLst/>
                          <a:latin typeface="+mn-lt"/>
                          <a:ea typeface="Times New Roman"/>
                        </a:rPr>
                        <a:t>ICB (Goods)</a:t>
                      </a:r>
                      <a:endParaRPr lang="en-IN" sz="2000" dirty="0">
                        <a:effectLst/>
                        <a:latin typeface="+mn-lt"/>
                        <a:ea typeface="Times New Roman"/>
                      </a:endParaRPr>
                    </a:p>
                  </a:txBody>
                  <a:tcPr marL="68580" marR="68580" marT="0" marB="0"/>
                </a:tc>
                <a:tc>
                  <a:txBody>
                    <a:bodyPr/>
                    <a:lstStyle/>
                    <a:p>
                      <a:pPr marL="0" algn="l" defTabSz="914400" rtl="0" eaLnBrk="1" latinLnBrk="0" hangingPunct="1">
                        <a:spcAft>
                          <a:spcPts val="0"/>
                        </a:spcAft>
                      </a:pPr>
                      <a:r>
                        <a:rPr lang="en-US" sz="2000" kern="1200" dirty="0">
                          <a:solidFill>
                            <a:schemeClr val="tx1"/>
                          </a:solidFill>
                          <a:effectLst/>
                          <a:latin typeface="+mn-lt"/>
                          <a:ea typeface="Times New Roman"/>
                          <a:cs typeface="+mn-cs"/>
                        </a:rPr>
                        <a:t>More than US$ </a:t>
                      </a:r>
                      <a:r>
                        <a:rPr lang="en-US" sz="2000" kern="1200" dirty="0" smtClean="0">
                          <a:solidFill>
                            <a:schemeClr val="tx1"/>
                          </a:solidFill>
                          <a:effectLst/>
                          <a:latin typeface="+mn-lt"/>
                          <a:ea typeface="Times New Roman"/>
                          <a:cs typeface="+mn-cs"/>
                        </a:rPr>
                        <a:t>10,000,000 per </a:t>
                      </a:r>
                      <a:r>
                        <a:rPr lang="en-US" sz="2000" kern="1200" dirty="0">
                          <a:solidFill>
                            <a:schemeClr val="tx1"/>
                          </a:solidFill>
                          <a:effectLst/>
                          <a:latin typeface="+mn-lt"/>
                          <a:ea typeface="Times New Roman"/>
                          <a:cs typeface="+mn-cs"/>
                        </a:rPr>
                        <a:t>contract</a:t>
                      </a:r>
                      <a:endParaRPr lang="en-IN" sz="2000" kern="1200" dirty="0">
                        <a:solidFill>
                          <a:schemeClr val="tx1"/>
                        </a:solidFill>
                        <a:effectLst/>
                        <a:latin typeface="+mn-lt"/>
                        <a:ea typeface="Times New Roman"/>
                        <a:cs typeface="+mn-cs"/>
                      </a:endParaRPr>
                    </a:p>
                  </a:txBody>
                  <a:tcPr marL="68580" marR="68580" marT="0" marB="0"/>
                </a:tc>
              </a:tr>
              <a:tr h="360040">
                <a:tc>
                  <a:txBody>
                    <a:bodyPr/>
                    <a:lstStyle/>
                    <a:p>
                      <a:pPr>
                        <a:spcAft>
                          <a:spcPts val="0"/>
                        </a:spcAft>
                      </a:pPr>
                      <a:r>
                        <a:rPr lang="en-US" sz="2000" dirty="0">
                          <a:effectLst/>
                          <a:latin typeface="+mn-lt"/>
                          <a:ea typeface="Times New Roman"/>
                        </a:rPr>
                        <a:t>2.</a:t>
                      </a:r>
                      <a:endParaRPr lang="en-IN" sz="2000" dirty="0">
                        <a:effectLst/>
                        <a:latin typeface="+mn-lt"/>
                        <a:ea typeface="Times New Roman"/>
                      </a:endParaRPr>
                    </a:p>
                  </a:txBody>
                  <a:tcPr marL="68580" marR="68580" marT="0" marB="0"/>
                </a:tc>
                <a:tc>
                  <a:txBody>
                    <a:bodyPr/>
                    <a:lstStyle/>
                    <a:p>
                      <a:pPr>
                        <a:spcAft>
                          <a:spcPts val="0"/>
                        </a:spcAft>
                      </a:pPr>
                      <a:r>
                        <a:rPr lang="en-US" sz="2000" dirty="0">
                          <a:effectLst/>
                          <a:latin typeface="+mn-lt"/>
                          <a:ea typeface="Times New Roman"/>
                        </a:rPr>
                        <a:t>NCB (Goods)</a:t>
                      </a:r>
                      <a:endParaRPr lang="en-IN" sz="2000" dirty="0">
                        <a:effectLst/>
                        <a:latin typeface="+mn-lt"/>
                        <a:ea typeface="Times New Roman"/>
                      </a:endParaRPr>
                    </a:p>
                  </a:txBody>
                  <a:tcPr marL="68580" marR="68580" marT="0" marB="0"/>
                </a:tc>
                <a:tc>
                  <a:txBody>
                    <a:bodyPr/>
                    <a:lstStyle/>
                    <a:p>
                      <a:pPr marL="0" algn="l" defTabSz="914400" rtl="0" eaLnBrk="1" latinLnBrk="0" hangingPunct="1">
                        <a:spcAft>
                          <a:spcPts val="0"/>
                        </a:spcAft>
                      </a:pPr>
                      <a:r>
                        <a:rPr lang="en-US" sz="2000" kern="1200" dirty="0">
                          <a:solidFill>
                            <a:schemeClr val="tx1"/>
                          </a:solidFill>
                          <a:effectLst/>
                          <a:latin typeface="+mn-lt"/>
                          <a:ea typeface="Times New Roman"/>
                          <a:cs typeface="+mn-cs"/>
                        </a:rPr>
                        <a:t>Up to US$ </a:t>
                      </a:r>
                      <a:r>
                        <a:rPr lang="en-US" sz="2000" kern="1200" dirty="0" smtClean="0">
                          <a:solidFill>
                            <a:schemeClr val="tx1"/>
                          </a:solidFill>
                          <a:effectLst/>
                          <a:latin typeface="+mn-lt"/>
                          <a:ea typeface="Times New Roman"/>
                          <a:cs typeface="+mn-cs"/>
                        </a:rPr>
                        <a:t>10,000,000 per </a:t>
                      </a:r>
                      <a:r>
                        <a:rPr lang="en-US" sz="2000" kern="1200" dirty="0">
                          <a:solidFill>
                            <a:schemeClr val="tx1"/>
                          </a:solidFill>
                          <a:effectLst/>
                          <a:latin typeface="+mn-lt"/>
                          <a:ea typeface="Times New Roman"/>
                          <a:cs typeface="+mn-cs"/>
                        </a:rPr>
                        <a:t>contract  </a:t>
                      </a:r>
                      <a:endParaRPr lang="en-IN" sz="2000" kern="1200" dirty="0">
                        <a:solidFill>
                          <a:schemeClr val="tx1"/>
                        </a:solidFill>
                        <a:effectLst/>
                        <a:latin typeface="+mn-lt"/>
                        <a:ea typeface="Times New Roman"/>
                        <a:cs typeface="+mn-cs"/>
                      </a:endParaRPr>
                    </a:p>
                  </a:txBody>
                  <a:tcPr marL="68580" marR="68580" marT="0" marB="0"/>
                </a:tc>
              </a:tr>
              <a:tr h="360040">
                <a:tc>
                  <a:txBody>
                    <a:bodyPr/>
                    <a:lstStyle/>
                    <a:p>
                      <a:pPr>
                        <a:spcAft>
                          <a:spcPts val="0"/>
                        </a:spcAft>
                      </a:pPr>
                      <a:r>
                        <a:rPr lang="en-US" sz="2000" dirty="0">
                          <a:effectLst/>
                          <a:latin typeface="+mn-lt"/>
                          <a:ea typeface="Times New Roman"/>
                        </a:rPr>
                        <a:t>3.</a:t>
                      </a:r>
                      <a:endParaRPr lang="en-IN" sz="2000" dirty="0">
                        <a:effectLst/>
                        <a:latin typeface="+mn-lt"/>
                        <a:ea typeface="Times New Roman"/>
                      </a:endParaRPr>
                    </a:p>
                  </a:txBody>
                  <a:tcPr marL="68580" marR="68580" marT="0" marB="0"/>
                </a:tc>
                <a:tc>
                  <a:txBody>
                    <a:bodyPr/>
                    <a:lstStyle/>
                    <a:p>
                      <a:pPr>
                        <a:spcAft>
                          <a:spcPts val="0"/>
                        </a:spcAft>
                      </a:pPr>
                      <a:r>
                        <a:rPr lang="en-US" sz="2000" dirty="0">
                          <a:effectLst/>
                          <a:latin typeface="+mn-lt"/>
                          <a:ea typeface="Times New Roman"/>
                        </a:rPr>
                        <a:t>ICB (Works)</a:t>
                      </a:r>
                      <a:endParaRPr lang="en-IN" sz="2000" dirty="0">
                        <a:effectLst/>
                        <a:latin typeface="+mn-lt"/>
                        <a:ea typeface="Times New Roman"/>
                      </a:endParaRPr>
                    </a:p>
                  </a:txBody>
                  <a:tcPr marL="68580" marR="68580" marT="0" marB="0"/>
                </a:tc>
                <a:tc>
                  <a:txBody>
                    <a:bodyPr/>
                    <a:lstStyle/>
                    <a:p>
                      <a:pPr marL="0" algn="l" defTabSz="914400" rtl="0" eaLnBrk="1" latinLnBrk="0" hangingPunct="1">
                        <a:spcAft>
                          <a:spcPts val="0"/>
                        </a:spcAft>
                      </a:pPr>
                      <a:r>
                        <a:rPr lang="en-US" sz="2000" kern="1200" dirty="0">
                          <a:solidFill>
                            <a:schemeClr val="tx1"/>
                          </a:solidFill>
                          <a:effectLst/>
                          <a:latin typeface="+mn-lt"/>
                          <a:ea typeface="Times New Roman"/>
                          <a:cs typeface="+mn-cs"/>
                        </a:rPr>
                        <a:t>More than US$ </a:t>
                      </a:r>
                      <a:r>
                        <a:rPr lang="en-US" sz="2000" kern="1200" dirty="0" smtClean="0">
                          <a:solidFill>
                            <a:schemeClr val="tx1"/>
                          </a:solidFill>
                          <a:effectLst/>
                          <a:latin typeface="+mn-lt"/>
                          <a:ea typeface="Times New Roman"/>
                          <a:cs typeface="+mn-cs"/>
                        </a:rPr>
                        <a:t>40,000,000 per </a:t>
                      </a:r>
                      <a:r>
                        <a:rPr lang="en-US" sz="2000" kern="1200" dirty="0">
                          <a:solidFill>
                            <a:schemeClr val="tx1"/>
                          </a:solidFill>
                          <a:effectLst/>
                          <a:latin typeface="+mn-lt"/>
                          <a:ea typeface="Times New Roman"/>
                          <a:cs typeface="+mn-cs"/>
                        </a:rPr>
                        <a:t>contract  </a:t>
                      </a:r>
                      <a:endParaRPr lang="en-IN" sz="2000" kern="1200" dirty="0">
                        <a:solidFill>
                          <a:schemeClr val="tx1"/>
                        </a:solidFill>
                        <a:effectLst/>
                        <a:latin typeface="+mn-lt"/>
                        <a:ea typeface="Times New Roman"/>
                        <a:cs typeface="+mn-cs"/>
                      </a:endParaRPr>
                    </a:p>
                  </a:txBody>
                  <a:tcPr marL="68580" marR="68580" marT="0" marB="0"/>
                </a:tc>
              </a:tr>
              <a:tr h="360040">
                <a:tc>
                  <a:txBody>
                    <a:bodyPr/>
                    <a:lstStyle/>
                    <a:p>
                      <a:pPr>
                        <a:spcAft>
                          <a:spcPts val="0"/>
                        </a:spcAft>
                      </a:pPr>
                      <a:r>
                        <a:rPr lang="en-US" sz="2000" dirty="0">
                          <a:effectLst/>
                          <a:latin typeface="+mn-lt"/>
                          <a:ea typeface="Times New Roman"/>
                        </a:rPr>
                        <a:t>4.</a:t>
                      </a:r>
                      <a:endParaRPr lang="en-IN" sz="2000" dirty="0">
                        <a:effectLst/>
                        <a:latin typeface="+mn-lt"/>
                        <a:ea typeface="Times New Roman"/>
                      </a:endParaRPr>
                    </a:p>
                  </a:txBody>
                  <a:tcPr marL="68580" marR="68580" marT="0" marB="0"/>
                </a:tc>
                <a:tc>
                  <a:txBody>
                    <a:bodyPr/>
                    <a:lstStyle/>
                    <a:p>
                      <a:pPr>
                        <a:spcAft>
                          <a:spcPts val="0"/>
                        </a:spcAft>
                      </a:pPr>
                      <a:r>
                        <a:rPr lang="fr-FR" sz="2000" dirty="0">
                          <a:effectLst/>
                          <a:latin typeface="+mn-lt"/>
                          <a:ea typeface="Times New Roman"/>
                        </a:rPr>
                        <a:t>NCB (Works)</a:t>
                      </a:r>
                      <a:endParaRPr lang="en-IN" sz="2000" dirty="0">
                        <a:effectLst/>
                        <a:latin typeface="+mn-lt"/>
                        <a:ea typeface="Times New Roman"/>
                      </a:endParaRPr>
                    </a:p>
                  </a:txBody>
                  <a:tcPr marL="68580" marR="68580" marT="0" marB="0"/>
                </a:tc>
                <a:tc>
                  <a:txBody>
                    <a:bodyPr/>
                    <a:lstStyle/>
                    <a:p>
                      <a:pPr marL="0" algn="l" defTabSz="914400" rtl="0" eaLnBrk="1" latinLnBrk="0" hangingPunct="1">
                        <a:spcAft>
                          <a:spcPts val="0"/>
                        </a:spcAft>
                      </a:pPr>
                      <a:r>
                        <a:rPr lang="en-US" sz="2000" kern="1200" dirty="0">
                          <a:solidFill>
                            <a:schemeClr val="tx1"/>
                          </a:solidFill>
                          <a:effectLst/>
                          <a:latin typeface="+mn-lt"/>
                          <a:ea typeface="Times New Roman"/>
                          <a:cs typeface="+mn-cs"/>
                        </a:rPr>
                        <a:t>Up to US$ </a:t>
                      </a:r>
                      <a:r>
                        <a:rPr lang="en-US" sz="2000" kern="1200" dirty="0" smtClean="0">
                          <a:solidFill>
                            <a:schemeClr val="tx1"/>
                          </a:solidFill>
                          <a:effectLst/>
                          <a:latin typeface="+mn-lt"/>
                          <a:ea typeface="Times New Roman"/>
                          <a:cs typeface="+mn-cs"/>
                        </a:rPr>
                        <a:t>40,000,000 per </a:t>
                      </a:r>
                      <a:r>
                        <a:rPr lang="en-US" sz="2000" kern="1200" dirty="0">
                          <a:solidFill>
                            <a:schemeClr val="tx1"/>
                          </a:solidFill>
                          <a:effectLst/>
                          <a:latin typeface="+mn-lt"/>
                          <a:ea typeface="Times New Roman"/>
                          <a:cs typeface="+mn-cs"/>
                        </a:rPr>
                        <a:t>contract </a:t>
                      </a:r>
                      <a:endParaRPr lang="en-IN" sz="2000" kern="1200" dirty="0">
                        <a:solidFill>
                          <a:schemeClr val="tx1"/>
                        </a:solidFill>
                        <a:effectLst/>
                        <a:latin typeface="+mn-lt"/>
                        <a:ea typeface="Times New Roman"/>
                        <a:cs typeface="+mn-cs"/>
                      </a:endParaRPr>
                    </a:p>
                  </a:txBody>
                  <a:tcPr marL="68580" marR="68580" marT="0" marB="0"/>
                </a:tc>
              </a:tr>
              <a:tr h="432048">
                <a:tc>
                  <a:txBody>
                    <a:bodyPr/>
                    <a:lstStyle/>
                    <a:p>
                      <a:pPr>
                        <a:spcAft>
                          <a:spcPts val="0"/>
                        </a:spcAft>
                      </a:pPr>
                      <a:r>
                        <a:rPr lang="en-US" sz="2000" dirty="0">
                          <a:effectLst/>
                          <a:latin typeface="+mn-lt"/>
                          <a:ea typeface="Times New Roman"/>
                        </a:rPr>
                        <a:t>5.</a:t>
                      </a:r>
                      <a:endParaRPr lang="en-IN" sz="2000" dirty="0">
                        <a:effectLst/>
                        <a:latin typeface="+mn-lt"/>
                        <a:ea typeface="Times New Roman"/>
                      </a:endParaRPr>
                    </a:p>
                  </a:txBody>
                  <a:tcPr marL="68580" marR="68580" marT="0" marB="0"/>
                </a:tc>
                <a:tc>
                  <a:txBody>
                    <a:bodyPr/>
                    <a:lstStyle/>
                    <a:p>
                      <a:pPr>
                        <a:spcAft>
                          <a:spcPts val="0"/>
                        </a:spcAft>
                      </a:pPr>
                      <a:r>
                        <a:rPr lang="en-US" sz="2000" dirty="0">
                          <a:effectLst/>
                          <a:latin typeface="+mn-lt"/>
                          <a:ea typeface="Times New Roman"/>
                        </a:rPr>
                        <a:t>Shopping for Works and Goods</a:t>
                      </a:r>
                      <a:endParaRPr lang="en-IN" sz="2000" dirty="0">
                        <a:effectLst/>
                        <a:latin typeface="+mn-lt"/>
                        <a:ea typeface="Times New Roman"/>
                      </a:endParaRPr>
                    </a:p>
                  </a:txBody>
                  <a:tcPr marL="68580" marR="68580" marT="0" marB="0"/>
                </a:tc>
                <a:tc>
                  <a:txBody>
                    <a:bodyPr/>
                    <a:lstStyle/>
                    <a:p>
                      <a:pPr marL="0" algn="l" defTabSz="914400" rtl="0" eaLnBrk="1" latinLnBrk="0" hangingPunct="1">
                        <a:spcAft>
                          <a:spcPts val="0"/>
                        </a:spcAft>
                      </a:pPr>
                      <a:r>
                        <a:rPr lang="en-US" sz="2000" kern="1200" dirty="0">
                          <a:solidFill>
                            <a:schemeClr val="tx1"/>
                          </a:solidFill>
                          <a:effectLst/>
                          <a:latin typeface="+mn-lt"/>
                          <a:ea typeface="Times New Roman"/>
                          <a:cs typeface="+mn-cs"/>
                        </a:rPr>
                        <a:t>Up to US$ </a:t>
                      </a:r>
                      <a:r>
                        <a:rPr lang="en-US" sz="2000" kern="1200" dirty="0" smtClean="0">
                          <a:solidFill>
                            <a:schemeClr val="tx1"/>
                          </a:solidFill>
                          <a:effectLst/>
                          <a:latin typeface="+mn-lt"/>
                          <a:ea typeface="Times New Roman"/>
                          <a:cs typeface="+mn-cs"/>
                        </a:rPr>
                        <a:t>100,000 per </a:t>
                      </a:r>
                      <a:r>
                        <a:rPr lang="en-US" sz="2000" kern="1200" dirty="0">
                          <a:solidFill>
                            <a:schemeClr val="tx1"/>
                          </a:solidFill>
                          <a:effectLst/>
                          <a:latin typeface="+mn-lt"/>
                          <a:ea typeface="Times New Roman"/>
                          <a:cs typeface="+mn-cs"/>
                        </a:rPr>
                        <a:t>contract</a:t>
                      </a:r>
                      <a:endParaRPr lang="en-IN" sz="2000" kern="1200" dirty="0">
                        <a:solidFill>
                          <a:schemeClr val="tx1"/>
                        </a:solidFill>
                        <a:effectLst/>
                        <a:latin typeface="+mn-lt"/>
                        <a:ea typeface="Times New Roman"/>
                        <a:cs typeface="+mn-cs"/>
                      </a:endParaRPr>
                    </a:p>
                  </a:txBody>
                  <a:tcPr marL="68580" marR="68580" marT="0" marB="0"/>
                </a:tc>
              </a:tr>
              <a:tr h="335352">
                <a:tc>
                  <a:txBody>
                    <a:bodyPr/>
                    <a:lstStyle/>
                    <a:p>
                      <a:pPr>
                        <a:spcAft>
                          <a:spcPts val="0"/>
                        </a:spcAft>
                      </a:pPr>
                      <a:r>
                        <a:rPr lang="en-US" sz="2000" dirty="0">
                          <a:effectLst/>
                          <a:latin typeface="+mn-lt"/>
                          <a:ea typeface="Times New Roman"/>
                        </a:rPr>
                        <a:t>6.</a:t>
                      </a:r>
                      <a:endParaRPr lang="en-IN" sz="2000" dirty="0">
                        <a:effectLst/>
                        <a:latin typeface="+mn-lt"/>
                        <a:ea typeface="Times New Roman"/>
                      </a:endParaRPr>
                    </a:p>
                  </a:txBody>
                  <a:tcPr marL="68580" marR="68580" marT="0" marB="0"/>
                </a:tc>
                <a:tc>
                  <a:txBody>
                    <a:bodyPr/>
                    <a:lstStyle/>
                    <a:p>
                      <a:pPr>
                        <a:spcAft>
                          <a:spcPts val="0"/>
                        </a:spcAft>
                      </a:pPr>
                      <a:r>
                        <a:rPr lang="en-US" sz="2000" dirty="0">
                          <a:effectLst/>
                          <a:latin typeface="+mn-lt"/>
                          <a:ea typeface="Times New Roman"/>
                        </a:rPr>
                        <a:t>Direct Contracting</a:t>
                      </a:r>
                      <a:endParaRPr lang="en-IN" sz="2000" dirty="0">
                        <a:effectLst/>
                        <a:latin typeface="+mn-lt"/>
                        <a:ea typeface="Times New Roman"/>
                      </a:endParaRPr>
                    </a:p>
                  </a:txBody>
                  <a:tcPr marL="68580" marR="68580" marT="0" marB="0"/>
                </a:tc>
                <a:tc>
                  <a:txBody>
                    <a:bodyPr/>
                    <a:lstStyle/>
                    <a:p>
                      <a:pPr marL="0" algn="l" defTabSz="914400" rtl="0" eaLnBrk="1" latinLnBrk="0" hangingPunct="1">
                        <a:spcAft>
                          <a:spcPts val="0"/>
                        </a:spcAft>
                      </a:pPr>
                      <a:r>
                        <a:rPr lang="en-US" sz="2000" kern="1200" dirty="0">
                          <a:solidFill>
                            <a:schemeClr val="tx1"/>
                          </a:solidFill>
                          <a:effectLst/>
                          <a:latin typeface="+mn-lt"/>
                          <a:ea typeface="Times New Roman"/>
                          <a:cs typeface="+mn-cs"/>
                        </a:rPr>
                        <a:t>Proprietary items, </a:t>
                      </a:r>
                      <a:r>
                        <a:rPr lang="en-US" sz="2000" kern="1200" dirty="0" smtClean="0">
                          <a:solidFill>
                            <a:schemeClr val="tx1"/>
                          </a:solidFill>
                          <a:effectLst/>
                          <a:latin typeface="+mn-lt"/>
                          <a:ea typeface="Times New Roman"/>
                          <a:cs typeface="+mn-cs"/>
                        </a:rPr>
                        <a:t>as detailed in the Procurement Plan</a:t>
                      </a:r>
                      <a:endParaRPr lang="en-IN" sz="2000" kern="1200" dirty="0">
                        <a:solidFill>
                          <a:schemeClr val="tx1"/>
                        </a:solidFill>
                        <a:effectLst/>
                        <a:latin typeface="+mn-lt"/>
                        <a:ea typeface="Times New Roman"/>
                        <a:cs typeface="+mn-cs"/>
                      </a:endParaRPr>
                    </a:p>
                  </a:txBody>
                  <a:tcPr marL="68580" marR="68580" marT="0" marB="0"/>
                </a:tc>
              </a:tr>
              <a:tr h="329178">
                <a:tc>
                  <a:txBody>
                    <a:bodyPr/>
                    <a:lstStyle/>
                    <a:p>
                      <a:pPr>
                        <a:spcAft>
                          <a:spcPts val="0"/>
                        </a:spcAft>
                      </a:pPr>
                      <a:r>
                        <a:rPr lang="en-US" sz="2000" dirty="0">
                          <a:effectLst/>
                          <a:latin typeface="+mn-lt"/>
                          <a:ea typeface="Times New Roman"/>
                        </a:rPr>
                        <a:t>7.</a:t>
                      </a:r>
                      <a:endParaRPr lang="en-IN" sz="2000" dirty="0">
                        <a:effectLst/>
                        <a:latin typeface="+mn-lt"/>
                        <a:ea typeface="Times New Roman"/>
                      </a:endParaRPr>
                    </a:p>
                  </a:txBody>
                  <a:tcPr marL="68580" marR="68580" marT="0" marB="0"/>
                </a:tc>
                <a:tc>
                  <a:txBody>
                    <a:bodyPr/>
                    <a:lstStyle/>
                    <a:p>
                      <a:pPr>
                        <a:spcAft>
                          <a:spcPts val="0"/>
                        </a:spcAft>
                      </a:pPr>
                      <a:r>
                        <a:rPr lang="en-US" sz="2000" dirty="0">
                          <a:effectLst/>
                          <a:latin typeface="+mn-lt"/>
                          <a:ea typeface="Times New Roman"/>
                        </a:rPr>
                        <a:t>Force Account for Works</a:t>
                      </a:r>
                      <a:endParaRPr lang="en-IN" sz="2000" dirty="0">
                        <a:effectLst/>
                        <a:latin typeface="+mn-lt"/>
                        <a:ea typeface="Times New Roman"/>
                      </a:endParaRPr>
                    </a:p>
                  </a:txBody>
                  <a:tcPr marL="68580" marR="68580" marT="0" marB="0"/>
                </a:tc>
                <a:tc>
                  <a:txBody>
                    <a:bodyPr/>
                    <a:lstStyle/>
                    <a:p>
                      <a:pPr marL="0" algn="l" defTabSz="914400" rtl="0" eaLnBrk="1" latinLnBrk="0" hangingPunct="1">
                        <a:spcAft>
                          <a:spcPts val="0"/>
                        </a:spcAft>
                      </a:pPr>
                      <a:r>
                        <a:rPr lang="en-US" sz="2000" kern="1200" dirty="0">
                          <a:solidFill>
                            <a:schemeClr val="tx1"/>
                          </a:solidFill>
                          <a:effectLst/>
                          <a:latin typeface="+mn-lt"/>
                          <a:ea typeface="Times New Roman"/>
                          <a:cs typeface="+mn-cs"/>
                        </a:rPr>
                        <a:t>As detailed in the Procurement </a:t>
                      </a:r>
                      <a:r>
                        <a:rPr lang="en-US" sz="2000" kern="1200" dirty="0" smtClean="0">
                          <a:solidFill>
                            <a:schemeClr val="tx1"/>
                          </a:solidFill>
                          <a:effectLst/>
                          <a:latin typeface="+mn-lt"/>
                          <a:ea typeface="Times New Roman"/>
                          <a:cs typeface="+mn-cs"/>
                        </a:rPr>
                        <a:t>Plan</a:t>
                      </a:r>
                      <a:endParaRPr lang="en-IN" sz="2000" kern="1200" dirty="0">
                        <a:solidFill>
                          <a:schemeClr val="tx1"/>
                        </a:solidFill>
                        <a:effectLst/>
                        <a:latin typeface="+mn-lt"/>
                        <a:ea typeface="Times New Roman"/>
                        <a:cs typeface="+mn-cs"/>
                      </a:endParaRPr>
                    </a:p>
                  </a:txBody>
                  <a:tcPr marL="68580" marR="68580" marT="0" marB="0"/>
                </a:tc>
              </a:tr>
            </a:tbl>
          </a:graphicData>
        </a:graphic>
      </p:graphicFrame>
      <p:sp>
        <p:nvSpPr>
          <p:cNvPr id="6" name="Date Placeholder 5"/>
          <p:cNvSpPr>
            <a:spLocks noGrp="1"/>
          </p:cNvSpPr>
          <p:nvPr>
            <p:ph type="dt" sz="half" idx="10"/>
          </p:nvPr>
        </p:nvSpPr>
        <p:spPr/>
        <p:txBody>
          <a:bodyPr/>
          <a:lstStyle/>
          <a:p>
            <a:fld id="{2F575EDE-641B-4EAD-B45D-342911BD7695}" type="datetime1">
              <a:rPr lang="en-US" smtClean="0"/>
              <a:t>11/16/2015</a:t>
            </a:fld>
            <a:endParaRPr lang="en-IN"/>
          </a:p>
        </p:txBody>
      </p:sp>
      <p:sp>
        <p:nvSpPr>
          <p:cNvPr id="8" name="Footer Placeholder 7"/>
          <p:cNvSpPr>
            <a:spLocks noGrp="1"/>
          </p:cNvSpPr>
          <p:nvPr>
            <p:ph type="ftr" sz="quarter" idx="11"/>
          </p:nvPr>
        </p:nvSpPr>
        <p:spPr/>
        <p:txBody>
          <a:bodyPr/>
          <a:lstStyle/>
          <a:p>
            <a:r>
              <a:rPr lang="en-IN" smtClean="0"/>
              <a:t>Procurement Training - APT MDP Hyderabad</a:t>
            </a:r>
            <a:endParaRPr lang="en-IN"/>
          </a:p>
        </p:txBody>
      </p:sp>
    </p:spTree>
    <p:extLst>
      <p:ext uri="{BB962C8B-B14F-4D97-AF65-F5344CB8AC3E}">
        <p14:creationId xmlns:p14="http://schemas.microsoft.com/office/powerpoint/2010/main" val="25598442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79576" y="332658"/>
            <a:ext cx="7772400" cy="648071"/>
          </a:xfrm>
        </p:spPr>
        <p:txBody>
          <a:bodyPr>
            <a:noAutofit/>
          </a:bodyPr>
          <a:lstStyle/>
          <a:p>
            <a:r>
              <a:rPr lang="en-US" sz="3600" b="1" dirty="0">
                <a:solidFill>
                  <a:srgbClr val="008000"/>
                </a:solidFill>
              </a:rPr>
              <a:t/>
            </a:r>
            <a:br>
              <a:rPr lang="en-US" sz="3600" b="1" dirty="0">
                <a:solidFill>
                  <a:srgbClr val="008000"/>
                </a:solidFill>
              </a:rPr>
            </a:br>
            <a:r>
              <a:rPr lang="en-IN" sz="3600" b="1" dirty="0">
                <a:solidFill>
                  <a:srgbClr val="FF0000"/>
                </a:solidFill>
              </a:rPr>
              <a:t/>
            </a:r>
            <a:br>
              <a:rPr lang="en-IN" sz="3600" b="1" dirty="0">
                <a:solidFill>
                  <a:srgbClr val="FF0000"/>
                </a:solidFill>
              </a:rPr>
            </a:br>
            <a:r>
              <a:rPr lang="en-US" sz="3600" b="1" dirty="0" smtClean="0">
                <a:solidFill>
                  <a:srgbClr val="008000"/>
                </a:solidFill>
              </a:rPr>
              <a:t>Prior Review Thresholds</a:t>
            </a:r>
            <a:endParaRPr lang="en-IN" sz="3600" dirty="0"/>
          </a:p>
        </p:txBody>
      </p:sp>
      <p:sp>
        <p:nvSpPr>
          <p:cNvPr id="3" name="Subtitle 2"/>
          <p:cNvSpPr>
            <a:spLocks noGrp="1"/>
          </p:cNvSpPr>
          <p:nvPr>
            <p:ph type="subTitle" idx="1"/>
          </p:nvPr>
        </p:nvSpPr>
        <p:spPr>
          <a:xfrm>
            <a:off x="2135560" y="1052736"/>
            <a:ext cx="8208912" cy="5544616"/>
          </a:xfrm>
        </p:spPr>
        <p:txBody>
          <a:bodyPr>
            <a:normAutofit lnSpcReduction="10000"/>
          </a:bodyPr>
          <a:lstStyle/>
          <a:p>
            <a:pPr algn="l"/>
            <a:r>
              <a:rPr lang="en-US" b="1" dirty="0"/>
              <a:t>1 (b). </a:t>
            </a:r>
            <a:r>
              <a:rPr lang="en-US" b="1" dirty="0">
                <a:solidFill>
                  <a:srgbClr val="FF0000"/>
                </a:solidFill>
              </a:rPr>
              <a:t>Prior Review Threshold</a:t>
            </a:r>
            <a:r>
              <a:rPr lang="en-US" b="1" dirty="0"/>
              <a:t>:</a:t>
            </a:r>
          </a:p>
          <a:p>
            <a:pPr marL="457200" indent="-457200" algn="l">
              <a:buAutoNum type="alphaUcPeriod" startAt="2"/>
            </a:pPr>
            <a:endParaRPr lang="en-US" b="1" dirty="0">
              <a:solidFill>
                <a:srgbClr val="5207C1"/>
              </a:solidFill>
            </a:endParaRPr>
          </a:p>
          <a:p>
            <a:pPr marL="457200" indent="-457200" algn="l">
              <a:buAutoNum type="alphaUcPeriod" startAt="2"/>
            </a:pPr>
            <a:endParaRPr lang="en-US" b="1" dirty="0">
              <a:solidFill>
                <a:srgbClr val="5207C1"/>
              </a:solidFill>
            </a:endParaRPr>
          </a:p>
          <a:p>
            <a:pPr marL="457200" indent="-457200" algn="l">
              <a:buAutoNum type="alphaUcPeriod" startAt="2"/>
            </a:pPr>
            <a:endParaRPr lang="en-US" b="1" dirty="0">
              <a:solidFill>
                <a:srgbClr val="5207C1"/>
              </a:solidFill>
            </a:endParaRPr>
          </a:p>
          <a:p>
            <a:pPr marL="457200" indent="-457200" algn="l">
              <a:buAutoNum type="alphaUcPeriod" startAt="2"/>
            </a:pPr>
            <a:endParaRPr lang="en-US" b="1" dirty="0">
              <a:solidFill>
                <a:srgbClr val="5207C1"/>
              </a:solidFill>
            </a:endParaRPr>
          </a:p>
          <a:p>
            <a:pPr marL="457200" indent="-457200" algn="l">
              <a:buAutoNum type="alphaUcPeriod" startAt="2"/>
            </a:pPr>
            <a:endParaRPr lang="en-US" b="1" dirty="0">
              <a:solidFill>
                <a:srgbClr val="5207C1"/>
              </a:solidFill>
            </a:endParaRPr>
          </a:p>
          <a:p>
            <a:pPr marL="457200" indent="-457200" algn="l">
              <a:buAutoNum type="alphaUcPeriod" startAt="2"/>
            </a:pPr>
            <a:endParaRPr lang="en-US" b="1" dirty="0">
              <a:solidFill>
                <a:srgbClr val="5207C1"/>
              </a:solidFill>
            </a:endParaRPr>
          </a:p>
          <a:p>
            <a:pPr marL="457200" indent="-457200" algn="l">
              <a:buAutoNum type="alphaUcPeriod" startAt="2"/>
            </a:pPr>
            <a:endParaRPr lang="en-US" b="1" dirty="0">
              <a:solidFill>
                <a:srgbClr val="5207C1"/>
              </a:solidFill>
            </a:endParaRPr>
          </a:p>
          <a:p>
            <a:pPr algn="l"/>
            <a:endParaRPr lang="en-US" b="1" dirty="0">
              <a:solidFill>
                <a:srgbClr val="FF0000"/>
              </a:solidFill>
            </a:endParaRPr>
          </a:p>
          <a:p>
            <a:pPr algn="l"/>
            <a:endParaRPr lang="en-US" b="1" dirty="0">
              <a:solidFill>
                <a:srgbClr val="FF0000"/>
              </a:solidFill>
            </a:endParaRPr>
          </a:p>
          <a:p>
            <a:pPr algn="l"/>
            <a:endParaRPr lang="en-US" b="1" dirty="0">
              <a:solidFill>
                <a:srgbClr val="FF0000"/>
              </a:solidFill>
            </a:endParaRPr>
          </a:p>
          <a:p>
            <a:pPr algn="l">
              <a:spcBef>
                <a:spcPts val="1200"/>
              </a:spcBef>
            </a:pPr>
            <a:r>
              <a:rPr lang="en-US" b="1" dirty="0">
                <a:solidFill>
                  <a:srgbClr val="FF0000"/>
                </a:solidFill>
              </a:rPr>
              <a:t>* </a:t>
            </a:r>
            <a:r>
              <a:rPr lang="en-US" dirty="0"/>
              <a:t>The </a:t>
            </a:r>
            <a:r>
              <a:rPr lang="en-US" dirty="0">
                <a:solidFill>
                  <a:srgbClr val="FF0000"/>
                </a:solidFill>
              </a:rPr>
              <a:t>Threshold Values as adopted by a Project </a:t>
            </a:r>
            <a:r>
              <a:rPr lang="en-US" dirty="0"/>
              <a:t>are shown in this Table.</a:t>
            </a:r>
          </a:p>
          <a:p>
            <a:pPr algn="l"/>
            <a:endParaRPr lang="en-IN" b="1" dirty="0">
              <a:solidFill>
                <a:srgbClr val="5207C1"/>
              </a:solidFill>
            </a:endParaRPr>
          </a:p>
        </p:txBody>
      </p:sp>
      <p:sp>
        <p:nvSpPr>
          <p:cNvPr id="4" name="Slide Number Placeholder 3"/>
          <p:cNvSpPr>
            <a:spLocks noGrp="1"/>
          </p:cNvSpPr>
          <p:nvPr>
            <p:ph type="sldNum" sz="quarter" idx="12"/>
          </p:nvPr>
        </p:nvSpPr>
        <p:spPr/>
        <p:txBody>
          <a:bodyPr/>
          <a:lstStyle/>
          <a:p>
            <a:fld id="{B0110010-DC4D-4E2F-8DB6-4C2F606C1943}" type="slidenum">
              <a:rPr lang="en-IN" smtClean="0"/>
              <a:pPr/>
              <a:t>22</a:t>
            </a:fld>
            <a:endParaRPr lang="en-IN" dirty="0"/>
          </a:p>
        </p:txBody>
      </p:sp>
      <p:graphicFrame>
        <p:nvGraphicFramePr>
          <p:cNvPr id="5" name="Table 4"/>
          <p:cNvGraphicFramePr>
            <a:graphicFrameLocks noGrp="1"/>
          </p:cNvGraphicFramePr>
          <p:nvPr>
            <p:extLst/>
          </p:nvPr>
        </p:nvGraphicFramePr>
        <p:xfrm>
          <a:off x="2279577" y="1700808"/>
          <a:ext cx="7848871" cy="3810000"/>
        </p:xfrm>
        <a:graphic>
          <a:graphicData uri="http://schemas.openxmlformats.org/drawingml/2006/table">
            <a:tbl>
              <a:tblPr firstRow="1" bandRow="1"/>
              <a:tblGrid>
                <a:gridCol w="598009"/>
                <a:gridCol w="2930383"/>
                <a:gridCol w="4320479"/>
              </a:tblGrid>
              <a:tr h="370840">
                <a:tc>
                  <a:txBody>
                    <a:bodyPr/>
                    <a:lstStyle/>
                    <a:p>
                      <a:r>
                        <a:rPr lang="en-US" sz="2200" b="1" dirty="0" smtClean="0"/>
                        <a:t>SN</a:t>
                      </a:r>
                      <a:endParaRPr lang="en-IN" sz="2200" b="1" dirty="0"/>
                    </a:p>
                  </a:txBody>
                  <a:tcPr/>
                </a:tc>
                <a:tc>
                  <a:txBody>
                    <a:bodyPr/>
                    <a:lstStyle/>
                    <a:p>
                      <a:pPr algn="l">
                        <a:spcAft>
                          <a:spcPts val="0"/>
                        </a:spcAft>
                      </a:pPr>
                      <a:r>
                        <a:rPr lang="en-US" sz="2200" b="1" dirty="0">
                          <a:effectLst/>
                          <a:latin typeface="+mn-lt"/>
                          <a:ea typeface="Times New Roman"/>
                        </a:rPr>
                        <a:t>Procurement Method</a:t>
                      </a:r>
                      <a:endParaRPr lang="en-IN" sz="2200" dirty="0">
                        <a:effectLst/>
                        <a:latin typeface="+mn-lt"/>
                        <a:ea typeface="Times New Roman"/>
                      </a:endParaRPr>
                    </a:p>
                  </a:txBody>
                  <a:tcPr marL="68580" marR="68580" marT="0" marB="0"/>
                </a:tc>
                <a:tc>
                  <a:txBody>
                    <a:bodyPr/>
                    <a:lstStyle/>
                    <a:p>
                      <a:pPr algn="l">
                        <a:spcAft>
                          <a:spcPts val="0"/>
                        </a:spcAft>
                      </a:pPr>
                      <a:r>
                        <a:rPr lang="en-US" sz="2200" b="1" dirty="0">
                          <a:effectLst/>
                          <a:latin typeface="+mn-lt"/>
                          <a:ea typeface="Times New Roman"/>
                        </a:rPr>
                        <a:t>Prior Review </a:t>
                      </a:r>
                      <a:r>
                        <a:rPr lang="en-US" sz="2200" b="1" dirty="0" smtClean="0">
                          <a:effectLst/>
                          <a:latin typeface="+mn-lt"/>
                          <a:ea typeface="Times New Roman"/>
                        </a:rPr>
                        <a:t>Threshold </a:t>
                      </a:r>
                      <a:r>
                        <a:rPr lang="en-US" sz="2200" b="1" dirty="0" smtClean="0">
                          <a:solidFill>
                            <a:srgbClr val="FF0000"/>
                          </a:solidFill>
                        </a:rPr>
                        <a:t>* </a:t>
                      </a:r>
                      <a:endParaRPr lang="en-IN" sz="2200" dirty="0">
                        <a:effectLst/>
                        <a:latin typeface="+mn-lt"/>
                        <a:ea typeface="Times New Roman"/>
                      </a:endParaRPr>
                    </a:p>
                  </a:txBody>
                  <a:tcPr marL="68580" marR="68580" marT="0" marB="0"/>
                </a:tc>
              </a:tr>
              <a:tr h="370840">
                <a:tc>
                  <a:txBody>
                    <a:bodyPr/>
                    <a:lstStyle/>
                    <a:p>
                      <a:r>
                        <a:rPr lang="en-US" sz="2200" dirty="0" smtClean="0"/>
                        <a:t>1</a:t>
                      </a:r>
                      <a:endParaRPr lang="en-IN" sz="2200" dirty="0"/>
                    </a:p>
                  </a:txBody>
                  <a:tcPr/>
                </a:tc>
                <a:tc>
                  <a:txBody>
                    <a:bodyPr/>
                    <a:lstStyle/>
                    <a:p>
                      <a:pPr>
                        <a:spcAft>
                          <a:spcPts val="0"/>
                        </a:spcAft>
                      </a:pPr>
                      <a:r>
                        <a:rPr lang="en-US" sz="2200" dirty="0">
                          <a:effectLst/>
                          <a:latin typeface="+mn-lt"/>
                          <a:ea typeface="Times New Roman"/>
                        </a:rPr>
                        <a:t>ICB  (Goods)</a:t>
                      </a:r>
                      <a:endParaRPr lang="en-IN" sz="2200" dirty="0">
                        <a:effectLst/>
                        <a:latin typeface="+mn-lt"/>
                        <a:ea typeface="Times New Roman"/>
                      </a:endParaRPr>
                    </a:p>
                  </a:txBody>
                  <a:tcPr marL="68580" marR="68580" marT="0" marB="0"/>
                </a:tc>
                <a:tc>
                  <a:txBody>
                    <a:bodyPr/>
                    <a:lstStyle/>
                    <a:p>
                      <a:pPr>
                        <a:spcAft>
                          <a:spcPts val="0"/>
                        </a:spcAft>
                      </a:pPr>
                      <a:r>
                        <a:rPr lang="en-US" sz="2200" dirty="0">
                          <a:effectLst/>
                          <a:latin typeface="+mn-lt"/>
                          <a:ea typeface="Times New Roman"/>
                        </a:rPr>
                        <a:t>All contracts irrespective of value</a:t>
                      </a:r>
                      <a:endParaRPr lang="en-IN" sz="2200" dirty="0">
                        <a:effectLst/>
                        <a:latin typeface="+mn-lt"/>
                        <a:ea typeface="Times New Roman"/>
                      </a:endParaRPr>
                    </a:p>
                  </a:txBody>
                  <a:tcPr marL="68580" marR="68580" marT="0" marB="0"/>
                </a:tc>
              </a:tr>
              <a:tr h="370840">
                <a:tc>
                  <a:txBody>
                    <a:bodyPr/>
                    <a:lstStyle/>
                    <a:p>
                      <a:r>
                        <a:rPr lang="en-US" sz="2200" dirty="0" smtClean="0"/>
                        <a:t>2</a:t>
                      </a:r>
                      <a:endParaRPr lang="en-IN" sz="2200" dirty="0"/>
                    </a:p>
                  </a:txBody>
                  <a:tcPr/>
                </a:tc>
                <a:tc>
                  <a:txBody>
                    <a:bodyPr/>
                    <a:lstStyle/>
                    <a:p>
                      <a:pPr>
                        <a:spcAft>
                          <a:spcPts val="0"/>
                        </a:spcAft>
                      </a:pPr>
                      <a:r>
                        <a:rPr lang="en-US" sz="2200" dirty="0">
                          <a:effectLst/>
                          <a:latin typeface="+mn-lt"/>
                          <a:ea typeface="Times New Roman"/>
                        </a:rPr>
                        <a:t>NCB (Goods)</a:t>
                      </a:r>
                      <a:endParaRPr lang="en-IN" sz="2200" dirty="0">
                        <a:effectLst/>
                        <a:latin typeface="+mn-lt"/>
                        <a:ea typeface="Times New Roman"/>
                      </a:endParaRPr>
                    </a:p>
                  </a:txBody>
                  <a:tcPr marL="68580" marR="68580" marT="0" marB="0"/>
                </a:tc>
                <a:tc>
                  <a:txBody>
                    <a:bodyPr/>
                    <a:lstStyle/>
                    <a:p>
                      <a:pPr>
                        <a:spcAft>
                          <a:spcPts val="0"/>
                        </a:spcAft>
                      </a:pPr>
                      <a:r>
                        <a:rPr lang="en-US" sz="2200" dirty="0">
                          <a:effectLst/>
                          <a:latin typeface="+mn-lt"/>
                          <a:ea typeface="Times New Roman"/>
                        </a:rPr>
                        <a:t>More than US$ </a:t>
                      </a:r>
                      <a:r>
                        <a:rPr lang="en-US" sz="2200" dirty="0" smtClean="0">
                          <a:effectLst/>
                          <a:latin typeface="+mn-lt"/>
                          <a:ea typeface="Times New Roman"/>
                        </a:rPr>
                        <a:t>1,000,000 </a:t>
                      </a:r>
                      <a:r>
                        <a:rPr lang="en-US" sz="2200" dirty="0">
                          <a:effectLst/>
                          <a:latin typeface="+mn-lt"/>
                          <a:ea typeface="Times New Roman"/>
                        </a:rPr>
                        <a:t>equivalent per contract and First contract irrespective of value</a:t>
                      </a:r>
                      <a:endParaRPr lang="en-IN" sz="2200" dirty="0">
                        <a:effectLst/>
                        <a:latin typeface="+mn-lt"/>
                        <a:ea typeface="Times New Roman"/>
                      </a:endParaRPr>
                    </a:p>
                  </a:txBody>
                  <a:tcPr marL="68580" marR="68580" marT="0" marB="0"/>
                </a:tc>
              </a:tr>
              <a:tr h="370840">
                <a:tc>
                  <a:txBody>
                    <a:bodyPr/>
                    <a:lstStyle/>
                    <a:p>
                      <a:r>
                        <a:rPr lang="en-US" sz="2200" dirty="0" smtClean="0"/>
                        <a:t>3</a:t>
                      </a:r>
                      <a:endParaRPr lang="en-IN" sz="2200" dirty="0"/>
                    </a:p>
                  </a:txBody>
                  <a:tcPr/>
                </a:tc>
                <a:tc>
                  <a:txBody>
                    <a:bodyPr/>
                    <a:lstStyle/>
                    <a:p>
                      <a:pPr>
                        <a:spcAft>
                          <a:spcPts val="0"/>
                        </a:spcAft>
                      </a:pPr>
                      <a:r>
                        <a:rPr lang="en-US" sz="2200" dirty="0">
                          <a:effectLst/>
                          <a:latin typeface="+mn-lt"/>
                          <a:ea typeface="Times New Roman"/>
                        </a:rPr>
                        <a:t>ICB (Works)</a:t>
                      </a:r>
                      <a:endParaRPr lang="en-IN" sz="2200" dirty="0">
                        <a:effectLst/>
                        <a:latin typeface="+mn-lt"/>
                        <a:ea typeface="Times New Roman"/>
                      </a:endParaRPr>
                    </a:p>
                  </a:txBody>
                  <a:tcPr marL="68580" marR="68580" marT="0" marB="0"/>
                </a:tc>
                <a:tc>
                  <a:txBody>
                    <a:bodyPr/>
                    <a:lstStyle/>
                    <a:p>
                      <a:pPr>
                        <a:spcAft>
                          <a:spcPts val="0"/>
                        </a:spcAft>
                      </a:pPr>
                      <a:r>
                        <a:rPr lang="en-US" sz="2200" dirty="0">
                          <a:effectLst/>
                          <a:latin typeface="+mn-lt"/>
                          <a:ea typeface="Times New Roman"/>
                        </a:rPr>
                        <a:t>All contracts irrespective of value</a:t>
                      </a:r>
                      <a:endParaRPr lang="en-IN" sz="2200" dirty="0">
                        <a:effectLst/>
                        <a:latin typeface="+mn-lt"/>
                        <a:ea typeface="Times New Roman"/>
                      </a:endParaRPr>
                    </a:p>
                  </a:txBody>
                  <a:tcPr marL="68580" marR="68580" marT="0" marB="0"/>
                </a:tc>
              </a:tr>
              <a:tr h="370840">
                <a:tc>
                  <a:txBody>
                    <a:bodyPr/>
                    <a:lstStyle/>
                    <a:p>
                      <a:r>
                        <a:rPr lang="en-US" sz="2200" dirty="0" smtClean="0"/>
                        <a:t>4</a:t>
                      </a:r>
                      <a:endParaRPr lang="en-IN" sz="2200" dirty="0"/>
                    </a:p>
                  </a:txBody>
                  <a:tcPr/>
                </a:tc>
                <a:tc>
                  <a:txBody>
                    <a:bodyPr/>
                    <a:lstStyle/>
                    <a:p>
                      <a:pPr>
                        <a:spcAft>
                          <a:spcPts val="0"/>
                        </a:spcAft>
                      </a:pPr>
                      <a:r>
                        <a:rPr lang="en-US" sz="2200" dirty="0">
                          <a:effectLst/>
                          <a:latin typeface="+mn-lt"/>
                          <a:ea typeface="Times New Roman"/>
                        </a:rPr>
                        <a:t>NCB (Works) </a:t>
                      </a:r>
                      <a:endParaRPr lang="en-IN" sz="2200" dirty="0">
                        <a:effectLst/>
                        <a:latin typeface="+mn-lt"/>
                        <a:ea typeface="Times New Roman"/>
                      </a:endParaRPr>
                    </a:p>
                  </a:txBody>
                  <a:tcPr marL="68580" marR="68580" marT="0" marB="0"/>
                </a:tc>
                <a:tc>
                  <a:txBody>
                    <a:bodyPr/>
                    <a:lstStyle/>
                    <a:p>
                      <a:pPr>
                        <a:spcAft>
                          <a:spcPts val="0"/>
                        </a:spcAft>
                      </a:pPr>
                      <a:r>
                        <a:rPr lang="en-US" sz="2200" dirty="0">
                          <a:effectLst/>
                          <a:latin typeface="+mn-lt"/>
                          <a:ea typeface="Times New Roman"/>
                        </a:rPr>
                        <a:t>More than US$ </a:t>
                      </a:r>
                      <a:r>
                        <a:rPr lang="en-US" sz="2200" dirty="0" smtClean="0">
                          <a:effectLst/>
                          <a:latin typeface="+mn-lt"/>
                          <a:ea typeface="Times New Roman"/>
                        </a:rPr>
                        <a:t>10,000,000 </a:t>
                      </a:r>
                      <a:r>
                        <a:rPr lang="en-US" sz="2200" dirty="0">
                          <a:effectLst/>
                          <a:latin typeface="+mn-lt"/>
                          <a:ea typeface="Times New Roman"/>
                        </a:rPr>
                        <a:t>equivalent per contract.</a:t>
                      </a:r>
                      <a:endParaRPr lang="en-IN" sz="2200" dirty="0">
                        <a:effectLst/>
                        <a:latin typeface="+mn-lt"/>
                        <a:ea typeface="Times New Roman"/>
                      </a:endParaRPr>
                    </a:p>
                  </a:txBody>
                  <a:tcPr marL="68580" marR="68580" marT="0" marB="0"/>
                </a:tc>
              </a:tr>
              <a:tr h="370840">
                <a:tc>
                  <a:txBody>
                    <a:bodyPr/>
                    <a:lstStyle/>
                    <a:p>
                      <a:r>
                        <a:rPr lang="en-US" sz="2200" dirty="0" smtClean="0"/>
                        <a:t>5</a:t>
                      </a:r>
                      <a:endParaRPr lang="en-IN" sz="2200" dirty="0"/>
                    </a:p>
                  </a:txBody>
                  <a:tcPr/>
                </a:tc>
                <a:tc>
                  <a:txBody>
                    <a:bodyPr/>
                    <a:lstStyle/>
                    <a:p>
                      <a:pPr>
                        <a:spcAft>
                          <a:spcPts val="0"/>
                        </a:spcAft>
                      </a:pPr>
                      <a:r>
                        <a:rPr lang="en-US" sz="2200" dirty="0">
                          <a:effectLst/>
                          <a:latin typeface="+mn-lt"/>
                          <a:ea typeface="Times New Roman"/>
                        </a:rPr>
                        <a:t>Direct Contracting</a:t>
                      </a:r>
                      <a:endParaRPr lang="en-IN" sz="2200" dirty="0">
                        <a:effectLst/>
                        <a:latin typeface="+mn-lt"/>
                        <a:ea typeface="Times New Roman"/>
                      </a:endParaRPr>
                    </a:p>
                  </a:txBody>
                  <a:tcPr marL="68580" marR="68580" marT="0" marB="0"/>
                </a:tc>
                <a:tc>
                  <a:txBody>
                    <a:bodyPr/>
                    <a:lstStyle/>
                    <a:p>
                      <a:pPr>
                        <a:spcAft>
                          <a:spcPts val="0"/>
                        </a:spcAft>
                      </a:pPr>
                      <a:r>
                        <a:rPr lang="en-US" sz="2200" dirty="0">
                          <a:effectLst/>
                          <a:latin typeface="+mn-lt"/>
                          <a:ea typeface="Times New Roman"/>
                        </a:rPr>
                        <a:t>All contracts irrespective of value.</a:t>
                      </a:r>
                      <a:endParaRPr lang="en-IN" sz="2200" dirty="0">
                        <a:effectLst/>
                        <a:latin typeface="+mn-lt"/>
                        <a:ea typeface="Times New Roman"/>
                      </a:endParaRPr>
                    </a:p>
                  </a:txBody>
                  <a:tcPr marL="68580" marR="68580" marT="0" marB="0"/>
                </a:tc>
              </a:tr>
              <a:tr h="370840">
                <a:tc>
                  <a:txBody>
                    <a:bodyPr/>
                    <a:lstStyle/>
                    <a:p>
                      <a:r>
                        <a:rPr lang="en-US" sz="2200" dirty="0" smtClean="0"/>
                        <a:t>6</a:t>
                      </a:r>
                      <a:endParaRPr lang="en-IN" sz="2200" dirty="0"/>
                    </a:p>
                  </a:txBody>
                  <a:tcPr/>
                </a:tc>
                <a:tc>
                  <a:txBody>
                    <a:bodyPr/>
                    <a:lstStyle/>
                    <a:p>
                      <a:pPr>
                        <a:spcAft>
                          <a:spcPts val="0"/>
                        </a:spcAft>
                      </a:pPr>
                      <a:r>
                        <a:rPr lang="en-US" sz="2200" dirty="0">
                          <a:effectLst/>
                          <a:latin typeface="+mn-lt"/>
                          <a:ea typeface="Times New Roman"/>
                        </a:rPr>
                        <a:t>Force Account</a:t>
                      </a:r>
                      <a:endParaRPr lang="en-IN" sz="2200" dirty="0">
                        <a:effectLst/>
                        <a:latin typeface="+mn-lt"/>
                        <a:ea typeface="Times New Roman"/>
                      </a:endParaRPr>
                    </a:p>
                  </a:txBody>
                  <a:tcPr marL="68580" marR="68580" marT="0" marB="0"/>
                </a:tc>
                <a:tc>
                  <a:txBody>
                    <a:bodyPr/>
                    <a:lstStyle/>
                    <a:p>
                      <a:pPr>
                        <a:spcAft>
                          <a:spcPts val="0"/>
                        </a:spcAft>
                      </a:pPr>
                      <a:r>
                        <a:rPr lang="en-US" sz="2200" dirty="0">
                          <a:effectLst/>
                          <a:latin typeface="+mn-lt"/>
                          <a:ea typeface="Times New Roman"/>
                        </a:rPr>
                        <a:t>All contracts irrespective of value.</a:t>
                      </a:r>
                      <a:endParaRPr lang="en-IN" sz="2200" dirty="0">
                        <a:effectLst/>
                        <a:latin typeface="+mn-lt"/>
                        <a:ea typeface="Times New Roman"/>
                      </a:endParaRPr>
                    </a:p>
                  </a:txBody>
                  <a:tcPr marL="68580" marR="68580" marT="0" marB="0"/>
                </a:tc>
              </a:tr>
            </a:tbl>
          </a:graphicData>
        </a:graphic>
      </p:graphicFrame>
      <p:sp>
        <p:nvSpPr>
          <p:cNvPr id="6" name="Date Placeholder 5"/>
          <p:cNvSpPr>
            <a:spLocks noGrp="1"/>
          </p:cNvSpPr>
          <p:nvPr>
            <p:ph type="dt" sz="half" idx="10"/>
          </p:nvPr>
        </p:nvSpPr>
        <p:spPr/>
        <p:txBody>
          <a:bodyPr/>
          <a:lstStyle/>
          <a:p>
            <a:fld id="{CE32DF3F-8E58-4A3C-9D6B-190D8F3F2813}" type="datetime1">
              <a:rPr lang="en-US" smtClean="0"/>
              <a:t>11/16/2015</a:t>
            </a:fld>
            <a:endParaRPr lang="en-IN"/>
          </a:p>
        </p:txBody>
      </p:sp>
      <p:sp>
        <p:nvSpPr>
          <p:cNvPr id="8" name="Footer Placeholder 7"/>
          <p:cNvSpPr>
            <a:spLocks noGrp="1"/>
          </p:cNvSpPr>
          <p:nvPr>
            <p:ph type="ftr" sz="quarter" idx="11"/>
          </p:nvPr>
        </p:nvSpPr>
        <p:spPr/>
        <p:txBody>
          <a:bodyPr/>
          <a:lstStyle/>
          <a:p>
            <a:r>
              <a:rPr lang="en-IN" smtClean="0"/>
              <a:t>Procurement Training - APT MDP Hyderabad</a:t>
            </a:r>
            <a:endParaRPr lang="en-IN"/>
          </a:p>
        </p:txBody>
      </p:sp>
    </p:spTree>
    <p:extLst>
      <p:ext uri="{BB962C8B-B14F-4D97-AF65-F5344CB8AC3E}">
        <p14:creationId xmlns:p14="http://schemas.microsoft.com/office/powerpoint/2010/main" val="898409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79576" y="228600"/>
            <a:ext cx="7772400" cy="609600"/>
          </a:xfrm>
        </p:spPr>
        <p:txBody>
          <a:bodyPr>
            <a:noAutofit/>
          </a:bodyPr>
          <a:lstStyle/>
          <a:p>
            <a:r>
              <a:rPr lang="en-US" sz="3600" b="1" dirty="0">
                <a:solidFill>
                  <a:srgbClr val="008000"/>
                </a:solidFill>
              </a:rPr>
              <a:t/>
            </a:r>
            <a:br>
              <a:rPr lang="en-US" sz="3600" b="1" dirty="0">
                <a:solidFill>
                  <a:srgbClr val="008000"/>
                </a:solidFill>
              </a:rPr>
            </a:br>
            <a:r>
              <a:rPr lang="en-IN" sz="3600" b="1" dirty="0" smtClean="0">
                <a:solidFill>
                  <a:srgbClr val="FF0000"/>
                </a:solidFill>
              </a:rPr>
              <a:t/>
            </a:r>
            <a:br>
              <a:rPr lang="en-IN" sz="3600" b="1" dirty="0" smtClean="0">
                <a:solidFill>
                  <a:srgbClr val="FF0000"/>
                </a:solidFill>
              </a:rPr>
            </a:br>
            <a:r>
              <a:rPr lang="en-US" sz="3600" b="1" dirty="0" smtClean="0">
                <a:solidFill>
                  <a:srgbClr val="008000"/>
                </a:solidFill>
              </a:rPr>
              <a:t>Prior Review Thresholds – </a:t>
            </a:r>
            <a:r>
              <a:rPr lang="en-US" sz="3600" b="1" dirty="0" err="1" smtClean="0">
                <a:solidFill>
                  <a:srgbClr val="008000"/>
                </a:solidFill>
              </a:rPr>
              <a:t>Cont</a:t>
            </a:r>
            <a:r>
              <a:rPr lang="en-US" sz="3600" b="1" dirty="0" smtClean="0">
                <a:solidFill>
                  <a:srgbClr val="008000"/>
                </a:solidFill>
              </a:rPr>
              <a:t>…</a:t>
            </a:r>
            <a:endParaRPr lang="en-IN" sz="3600" dirty="0"/>
          </a:p>
        </p:txBody>
      </p:sp>
      <p:sp>
        <p:nvSpPr>
          <p:cNvPr id="3" name="Subtitle 2"/>
          <p:cNvSpPr>
            <a:spLocks noGrp="1"/>
          </p:cNvSpPr>
          <p:nvPr>
            <p:ph type="subTitle" idx="1"/>
          </p:nvPr>
        </p:nvSpPr>
        <p:spPr>
          <a:xfrm>
            <a:off x="1752600" y="838200"/>
            <a:ext cx="8686800" cy="5687144"/>
          </a:xfrm>
        </p:spPr>
        <p:txBody>
          <a:bodyPr>
            <a:normAutofit/>
          </a:bodyPr>
          <a:lstStyle/>
          <a:p>
            <a:pPr marL="442913" indent="-442913" algn="just">
              <a:tabLst>
                <a:tab pos="530225" algn="l"/>
              </a:tabLst>
            </a:pPr>
            <a:r>
              <a:rPr lang="en-US" sz="2600" dirty="0"/>
              <a:t>2.	</a:t>
            </a:r>
            <a:r>
              <a:rPr lang="en-US" sz="2800" dirty="0"/>
              <a:t>The method of selection to be adopted for each consultancy shall be mentioned in the Procurement Plan approved by the Bank.</a:t>
            </a:r>
            <a:endParaRPr lang="en-IN" sz="2800" dirty="0"/>
          </a:p>
          <a:p>
            <a:pPr algn="l" defTabSz="441325"/>
            <a:r>
              <a:rPr lang="en-US" sz="2800" b="1" dirty="0">
                <a:solidFill>
                  <a:srgbClr val="FF0000"/>
                </a:solidFill>
              </a:rPr>
              <a:t>	Prior Review Thresholds</a:t>
            </a:r>
          </a:p>
          <a:p>
            <a:pPr algn="l"/>
            <a:endParaRPr lang="en-US" sz="2800" b="1" dirty="0">
              <a:solidFill>
                <a:srgbClr val="5307C3"/>
              </a:solidFill>
            </a:endParaRPr>
          </a:p>
          <a:p>
            <a:pPr algn="l"/>
            <a:endParaRPr lang="en-US" sz="2800" b="1" dirty="0">
              <a:solidFill>
                <a:srgbClr val="5307C3"/>
              </a:solidFill>
            </a:endParaRPr>
          </a:p>
          <a:p>
            <a:pPr algn="l"/>
            <a:endParaRPr lang="en-US" sz="2800" b="1" dirty="0">
              <a:solidFill>
                <a:srgbClr val="5307C3"/>
              </a:solidFill>
            </a:endParaRPr>
          </a:p>
          <a:p>
            <a:pPr algn="l"/>
            <a:endParaRPr lang="en-US" sz="2800" b="1" dirty="0">
              <a:solidFill>
                <a:srgbClr val="5307C3"/>
              </a:solidFill>
            </a:endParaRPr>
          </a:p>
          <a:p>
            <a:pPr algn="l"/>
            <a:endParaRPr lang="en-US" sz="2800" b="1" dirty="0">
              <a:solidFill>
                <a:srgbClr val="FF0000"/>
              </a:solidFill>
            </a:endParaRPr>
          </a:p>
          <a:p>
            <a:pPr algn="l">
              <a:spcBef>
                <a:spcPts val="1200"/>
              </a:spcBef>
            </a:pPr>
            <a:r>
              <a:rPr lang="en-US" sz="2800" b="1" dirty="0" smtClean="0">
                <a:solidFill>
                  <a:srgbClr val="FF0000"/>
                </a:solidFill>
              </a:rPr>
              <a:t>* </a:t>
            </a:r>
            <a:r>
              <a:rPr lang="en-US" sz="2800" dirty="0"/>
              <a:t>The </a:t>
            </a:r>
            <a:r>
              <a:rPr lang="en-US" sz="2800" dirty="0">
                <a:solidFill>
                  <a:srgbClr val="FF0000"/>
                </a:solidFill>
              </a:rPr>
              <a:t>threshold values as adopted by the Project </a:t>
            </a:r>
            <a:r>
              <a:rPr lang="en-US" sz="2800" dirty="0"/>
              <a:t>are to be shown in this Table.</a:t>
            </a:r>
          </a:p>
          <a:p>
            <a:pPr algn="l"/>
            <a:endParaRPr lang="en-IN" b="1" dirty="0">
              <a:solidFill>
                <a:srgbClr val="5307C3"/>
              </a:solidFill>
            </a:endParaRPr>
          </a:p>
        </p:txBody>
      </p:sp>
      <p:sp>
        <p:nvSpPr>
          <p:cNvPr id="4" name="Slide Number Placeholder 3"/>
          <p:cNvSpPr>
            <a:spLocks noGrp="1"/>
          </p:cNvSpPr>
          <p:nvPr>
            <p:ph type="sldNum" sz="quarter" idx="12"/>
          </p:nvPr>
        </p:nvSpPr>
        <p:spPr/>
        <p:txBody>
          <a:bodyPr/>
          <a:lstStyle/>
          <a:p>
            <a:fld id="{B0110010-DC4D-4E2F-8DB6-4C2F606C1943}" type="slidenum">
              <a:rPr lang="en-IN" smtClean="0"/>
              <a:pPr/>
              <a:t>23</a:t>
            </a:fld>
            <a:endParaRPr lang="en-IN"/>
          </a:p>
        </p:txBody>
      </p:sp>
      <p:graphicFrame>
        <p:nvGraphicFramePr>
          <p:cNvPr id="5" name="Table 4"/>
          <p:cNvGraphicFramePr>
            <a:graphicFrameLocks noGrp="1"/>
          </p:cNvGraphicFramePr>
          <p:nvPr>
            <p:extLst/>
          </p:nvPr>
        </p:nvGraphicFramePr>
        <p:xfrm>
          <a:off x="2495601" y="2780928"/>
          <a:ext cx="7560841" cy="2565400"/>
        </p:xfrm>
        <a:graphic>
          <a:graphicData uri="http://schemas.openxmlformats.org/drawingml/2006/table">
            <a:tbl>
              <a:tblPr firstRow="1" bandRow="1"/>
              <a:tblGrid>
                <a:gridCol w="706233"/>
                <a:gridCol w="3202018"/>
                <a:gridCol w="3652590"/>
              </a:tblGrid>
              <a:tr h="370840">
                <a:tc>
                  <a:txBody>
                    <a:bodyPr/>
                    <a:lstStyle/>
                    <a:p>
                      <a:pPr>
                        <a:spcAft>
                          <a:spcPts val="0"/>
                        </a:spcAft>
                      </a:pPr>
                      <a:r>
                        <a:rPr lang="en-US" sz="2400" dirty="0">
                          <a:effectLst/>
                          <a:latin typeface="+mn-lt"/>
                          <a:ea typeface="Times New Roman"/>
                        </a:rPr>
                        <a:t>SN</a:t>
                      </a:r>
                      <a:endParaRPr lang="en-IN" sz="2400" dirty="0">
                        <a:effectLst/>
                        <a:latin typeface="+mn-lt"/>
                        <a:ea typeface="Times New Roman"/>
                      </a:endParaRPr>
                    </a:p>
                  </a:txBody>
                  <a:tcPr marL="68580" marR="68580" marT="0" marB="0"/>
                </a:tc>
                <a:tc>
                  <a:txBody>
                    <a:bodyPr/>
                    <a:lstStyle/>
                    <a:p>
                      <a:pPr algn="l">
                        <a:spcAft>
                          <a:spcPts val="0"/>
                        </a:spcAft>
                      </a:pPr>
                      <a:r>
                        <a:rPr lang="en-US" sz="2400" b="1" dirty="0">
                          <a:effectLst/>
                          <a:latin typeface="+mn-lt"/>
                          <a:ea typeface="Times New Roman"/>
                        </a:rPr>
                        <a:t>Selection  Method</a:t>
                      </a:r>
                      <a:endParaRPr lang="en-IN" sz="2400" dirty="0">
                        <a:effectLst/>
                        <a:latin typeface="+mn-lt"/>
                        <a:ea typeface="Times New Roman"/>
                      </a:endParaRPr>
                    </a:p>
                  </a:txBody>
                  <a:tcPr marL="68580" marR="68580" marT="0" marB="0"/>
                </a:tc>
                <a:tc>
                  <a:txBody>
                    <a:bodyPr/>
                    <a:lstStyle/>
                    <a:p>
                      <a:pPr algn="l">
                        <a:spcAft>
                          <a:spcPts val="0"/>
                        </a:spcAft>
                      </a:pPr>
                      <a:r>
                        <a:rPr lang="en-US" sz="2400" b="1" dirty="0">
                          <a:effectLst/>
                          <a:latin typeface="+mn-lt"/>
                          <a:ea typeface="Times New Roman"/>
                        </a:rPr>
                        <a:t>Prior Review </a:t>
                      </a:r>
                      <a:r>
                        <a:rPr lang="en-US" sz="2400" b="1" dirty="0" smtClean="0">
                          <a:effectLst/>
                          <a:latin typeface="+mn-lt"/>
                          <a:ea typeface="Times New Roman"/>
                        </a:rPr>
                        <a:t>Threshold </a:t>
                      </a:r>
                      <a:r>
                        <a:rPr lang="en-US" sz="2400" b="1" dirty="0" smtClean="0">
                          <a:solidFill>
                            <a:srgbClr val="FF0000"/>
                          </a:solidFill>
                        </a:rPr>
                        <a:t>*</a:t>
                      </a:r>
                      <a:endParaRPr lang="en-IN" sz="2400" dirty="0">
                        <a:effectLst/>
                        <a:latin typeface="+mn-lt"/>
                        <a:ea typeface="Times New Roman"/>
                      </a:endParaRPr>
                    </a:p>
                  </a:txBody>
                  <a:tcPr marL="68580" marR="68580" marT="0" marB="0"/>
                </a:tc>
              </a:tr>
              <a:tr h="370840">
                <a:tc>
                  <a:txBody>
                    <a:bodyPr/>
                    <a:lstStyle/>
                    <a:p>
                      <a:r>
                        <a:rPr lang="en-US" sz="2400" dirty="0" smtClean="0">
                          <a:latin typeface="+mn-lt"/>
                        </a:rPr>
                        <a:t>1</a:t>
                      </a:r>
                      <a:endParaRPr lang="en-IN" sz="2400" dirty="0">
                        <a:latin typeface="+mn-lt"/>
                      </a:endParaRPr>
                    </a:p>
                  </a:txBody>
                  <a:tcPr/>
                </a:tc>
                <a:tc>
                  <a:txBody>
                    <a:bodyPr/>
                    <a:lstStyle/>
                    <a:p>
                      <a:pPr>
                        <a:spcAft>
                          <a:spcPts val="0"/>
                        </a:spcAft>
                      </a:pPr>
                      <a:r>
                        <a:rPr lang="en-US" sz="2400" dirty="0">
                          <a:effectLst/>
                          <a:latin typeface="+mn-lt"/>
                          <a:ea typeface="Times New Roman"/>
                        </a:rPr>
                        <a:t>Competitive Methods  (Firms) </a:t>
                      </a:r>
                      <a:endParaRPr lang="en-IN" sz="2400" dirty="0">
                        <a:effectLst/>
                        <a:latin typeface="+mn-lt"/>
                        <a:ea typeface="Times New Roman"/>
                      </a:endParaRPr>
                    </a:p>
                  </a:txBody>
                  <a:tcPr marL="68580" marR="68580" marT="0" marB="0"/>
                </a:tc>
                <a:tc>
                  <a:txBody>
                    <a:bodyPr/>
                    <a:lstStyle/>
                    <a:p>
                      <a:pPr>
                        <a:spcAft>
                          <a:spcPts val="0"/>
                        </a:spcAft>
                      </a:pPr>
                      <a:r>
                        <a:rPr lang="en-US" sz="2400" dirty="0">
                          <a:effectLst/>
                          <a:latin typeface="+mn-lt"/>
                          <a:ea typeface="Times New Roman"/>
                        </a:rPr>
                        <a:t>More than US$ 200,000 equivalent per contract</a:t>
                      </a:r>
                      <a:endParaRPr lang="en-IN" sz="2400" dirty="0">
                        <a:effectLst/>
                        <a:latin typeface="+mn-lt"/>
                        <a:ea typeface="Times New Roman"/>
                      </a:endParaRPr>
                    </a:p>
                  </a:txBody>
                  <a:tcPr marL="68580" marR="68580" marT="0" marB="0"/>
                </a:tc>
              </a:tr>
              <a:tr h="370840">
                <a:tc>
                  <a:txBody>
                    <a:bodyPr/>
                    <a:lstStyle/>
                    <a:p>
                      <a:r>
                        <a:rPr lang="en-US" sz="2400" dirty="0" smtClean="0">
                          <a:latin typeface="+mn-lt"/>
                        </a:rPr>
                        <a:t>2</a:t>
                      </a:r>
                      <a:endParaRPr lang="en-IN" sz="2400" dirty="0">
                        <a:latin typeface="+mn-lt"/>
                      </a:endParaRPr>
                    </a:p>
                  </a:txBody>
                  <a:tcPr/>
                </a:tc>
                <a:tc>
                  <a:txBody>
                    <a:bodyPr/>
                    <a:lstStyle/>
                    <a:p>
                      <a:pPr>
                        <a:spcAft>
                          <a:spcPts val="0"/>
                        </a:spcAft>
                      </a:pPr>
                      <a:r>
                        <a:rPr lang="en-US" sz="2400" dirty="0">
                          <a:effectLst/>
                          <a:latin typeface="+mn-lt"/>
                          <a:ea typeface="Times New Roman"/>
                        </a:rPr>
                        <a:t>Single Source Selection (Firms and Individuals)</a:t>
                      </a:r>
                      <a:endParaRPr lang="en-IN" sz="2400" dirty="0">
                        <a:effectLst/>
                        <a:latin typeface="+mn-lt"/>
                        <a:ea typeface="Times New Roman"/>
                      </a:endParaRPr>
                    </a:p>
                  </a:txBody>
                  <a:tcPr marL="68580" marR="68580" marT="0" marB="0"/>
                </a:tc>
                <a:tc>
                  <a:txBody>
                    <a:bodyPr/>
                    <a:lstStyle/>
                    <a:p>
                      <a:pPr>
                        <a:spcAft>
                          <a:spcPts val="0"/>
                        </a:spcAft>
                      </a:pPr>
                      <a:r>
                        <a:rPr lang="en-US" sz="2400" dirty="0">
                          <a:effectLst/>
                          <a:latin typeface="+mn-lt"/>
                          <a:ea typeface="Times New Roman"/>
                        </a:rPr>
                        <a:t>All contracts</a:t>
                      </a:r>
                      <a:endParaRPr lang="en-IN" sz="2400" dirty="0">
                        <a:effectLst/>
                        <a:latin typeface="+mn-lt"/>
                        <a:ea typeface="Times New Roman"/>
                      </a:endParaRPr>
                    </a:p>
                    <a:p>
                      <a:pPr>
                        <a:spcAft>
                          <a:spcPts val="0"/>
                        </a:spcAft>
                      </a:pPr>
                      <a:r>
                        <a:rPr lang="en-US" sz="2400" dirty="0">
                          <a:effectLst/>
                          <a:latin typeface="+mn-lt"/>
                          <a:ea typeface="Times New Roman"/>
                        </a:rPr>
                        <a:t> </a:t>
                      </a:r>
                      <a:endParaRPr lang="en-IN" sz="2400" dirty="0">
                        <a:effectLst/>
                        <a:latin typeface="+mn-lt"/>
                        <a:ea typeface="Times New Roman"/>
                      </a:endParaRPr>
                    </a:p>
                  </a:txBody>
                  <a:tcPr marL="68580" marR="68580" marT="0" marB="0"/>
                </a:tc>
              </a:tr>
              <a:tr h="370840">
                <a:tc>
                  <a:txBody>
                    <a:bodyPr/>
                    <a:lstStyle/>
                    <a:p>
                      <a:r>
                        <a:rPr lang="en-US" sz="2400" dirty="0" smtClean="0">
                          <a:latin typeface="+mn-lt"/>
                        </a:rPr>
                        <a:t>3</a:t>
                      </a:r>
                      <a:endParaRPr lang="en-IN" sz="2400" dirty="0">
                        <a:latin typeface="+mn-lt"/>
                      </a:endParaRPr>
                    </a:p>
                  </a:txBody>
                  <a:tcPr/>
                </a:tc>
                <a:tc>
                  <a:txBody>
                    <a:bodyPr/>
                    <a:lstStyle/>
                    <a:p>
                      <a:pPr>
                        <a:spcAft>
                          <a:spcPts val="0"/>
                        </a:spcAft>
                      </a:pPr>
                      <a:r>
                        <a:rPr lang="en-US" sz="2400" dirty="0">
                          <a:effectLst/>
                          <a:latin typeface="+mn-lt"/>
                          <a:ea typeface="Times New Roman"/>
                        </a:rPr>
                        <a:t>Individual Consultants (Competitive Methods) </a:t>
                      </a:r>
                      <a:endParaRPr lang="en-IN" sz="2400" dirty="0">
                        <a:effectLst/>
                        <a:latin typeface="+mn-lt"/>
                        <a:ea typeface="Times New Roman"/>
                      </a:endParaRPr>
                    </a:p>
                  </a:txBody>
                  <a:tcPr marL="68580" marR="68580" marT="0" marB="0"/>
                </a:tc>
                <a:tc>
                  <a:txBody>
                    <a:bodyPr/>
                    <a:lstStyle/>
                    <a:p>
                      <a:pPr>
                        <a:spcAft>
                          <a:spcPts val="0"/>
                        </a:spcAft>
                      </a:pPr>
                      <a:r>
                        <a:rPr lang="en-US" sz="2400" dirty="0">
                          <a:effectLst/>
                          <a:latin typeface="+mn-lt"/>
                          <a:ea typeface="Times New Roman"/>
                        </a:rPr>
                        <a:t>More than US$ 50,000 equivalent per contract</a:t>
                      </a:r>
                      <a:endParaRPr lang="en-IN" sz="2400" dirty="0">
                        <a:effectLst/>
                        <a:latin typeface="+mn-lt"/>
                        <a:ea typeface="Times New Roman"/>
                      </a:endParaRPr>
                    </a:p>
                  </a:txBody>
                  <a:tcPr marL="68580" marR="68580" marT="0" marB="0"/>
                </a:tc>
              </a:tr>
            </a:tbl>
          </a:graphicData>
        </a:graphic>
      </p:graphicFrame>
      <p:sp>
        <p:nvSpPr>
          <p:cNvPr id="6" name="Date Placeholder 5"/>
          <p:cNvSpPr>
            <a:spLocks noGrp="1"/>
          </p:cNvSpPr>
          <p:nvPr>
            <p:ph type="dt" sz="half" idx="10"/>
          </p:nvPr>
        </p:nvSpPr>
        <p:spPr/>
        <p:txBody>
          <a:bodyPr/>
          <a:lstStyle/>
          <a:p>
            <a:fld id="{B8A79F8A-AECD-46B8-9874-2EE515E77699}" type="datetime1">
              <a:rPr lang="en-US" smtClean="0"/>
              <a:t>11/16/2015</a:t>
            </a:fld>
            <a:endParaRPr lang="en-IN"/>
          </a:p>
        </p:txBody>
      </p:sp>
      <p:sp>
        <p:nvSpPr>
          <p:cNvPr id="8" name="Footer Placeholder 7"/>
          <p:cNvSpPr>
            <a:spLocks noGrp="1"/>
          </p:cNvSpPr>
          <p:nvPr>
            <p:ph type="ftr" sz="quarter" idx="11"/>
          </p:nvPr>
        </p:nvSpPr>
        <p:spPr/>
        <p:txBody>
          <a:bodyPr/>
          <a:lstStyle/>
          <a:p>
            <a:r>
              <a:rPr lang="en-IN" smtClean="0"/>
              <a:t>Procurement Training - APT MDP Hyderabad</a:t>
            </a:r>
            <a:endParaRPr lang="en-IN"/>
          </a:p>
        </p:txBody>
      </p:sp>
    </p:spTree>
    <p:extLst>
      <p:ext uri="{BB962C8B-B14F-4D97-AF65-F5344CB8AC3E}">
        <p14:creationId xmlns:p14="http://schemas.microsoft.com/office/powerpoint/2010/main" val="16691212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365126"/>
            <a:ext cx="10515600" cy="1149776"/>
          </a:xfrm>
        </p:spPr>
        <p:txBody>
          <a:bodyPr>
            <a:normAutofit/>
          </a:bodyPr>
          <a:lstStyle/>
          <a:p>
            <a:r>
              <a:rPr lang="en-IN" b="1" dirty="0">
                <a:solidFill>
                  <a:srgbClr val="008000"/>
                </a:solidFill>
              </a:rPr>
              <a:t>PP Packaging</a:t>
            </a:r>
          </a:p>
        </p:txBody>
      </p:sp>
      <p:sp>
        <p:nvSpPr>
          <p:cNvPr id="7" name="Content Placeholder 6"/>
          <p:cNvSpPr>
            <a:spLocks noGrp="1"/>
          </p:cNvSpPr>
          <p:nvPr>
            <p:ph idx="1"/>
          </p:nvPr>
        </p:nvSpPr>
        <p:spPr/>
        <p:txBody>
          <a:bodyPr>
            <a:normAutofit/>
          </a:bodyPr>
          <a:lstStyle/>
          <a:p>
            <a:pPr marL="0" indent="0">
              <a:buNone/>
            </a:pPr>
            <a:r>
              <a:rPr lang="en-US" dirty="0"/>
              <a:t>The factors to be considered for determining the size of packages will include:</a:t>
            </a:r>
            <a:endParaRPr lang="en-IN" dirty="0"/>
          </a:p>
          <a:p>
            <a:pPr marL="0" indent="0">
              <a:buNone/>
            </a:pPr>
            <a:r>
              <a:rPr lang="en-US" dirty="0"/>
              <a:t> 		-	Timeliness</a:t>
            </a:r>
            <a:endParaRPr lang="en-IN" dirty="0"/>
          </a:p>
          <a:p>
            <a:pPr marL="0" indent="0">
              <a:buNone/>
            </a:pPr>
            <a:r>
              <a:rPr lang="en-US" dirty="0"/>
              <a:t>		-	Economies of Scale</a:t>
            </a:r>
            <a:endParaRPr lang="en-IN" dirty="0"/>
          </a:p>
          <a:p>
            <a:pPr marL="0" indent="0">
              <a:buNone/>
            </a:pPr>
            <a:r>
              <a:rPr lang="en-US" dirty="0"/>
              <a:t>		-	Geographical Location (dispersal of work)</a:t>
            </a:r>
            <a:endParaRPr lang="en-IN" dirty="0"/>
          </a:p>
          <a:p>
            <a:pPr marL="0" indent="0">
              <a:buNone/>
            </a:pPr>
            <a:r>
              <a:rPr lang="en-US" dirty="0"/>
              <a:t>		-	Institutional capacity of the </a:t>
            </a:r>
            <a:r>
              <a:rPr lang="en-US" dirty="0" smtClean="0"/>
              <a:t>Employer</a:t>
            </a:r>
            <a:endParaRPr lang="en-IN" dirty="0"/>
          </a:p>
          <a:p>
            <a:pPr marL="0" indent="0">
              <a:buNone/>
            </a:pPr>
            <a:r>
              <a:rPr lang="en-US" dirty="0"/>
              <a:t>		-	Capacity of likely qualified </a:t>
            </a:r>
            <a:r>
              <a:rPr lang="en-US" dirty="0" smtClean="0"/>
              <a:t>bidders</a:t>
            </a:r>
            <a:endParaRPr lang="en-IN" dirty="0"/>
          </a:p>
          <a:p>
            <a:pPr marL="0" indent="0">
              <a:buNone/>
            </a:pPr>
            <a:r>
              <a:rPr lang="en-US" dirty="0"/>
              <a:t>		-	Plant and equipment required</a:t>
            </a:r>
            <a:endParaRPr lang="en-IN" dirty="0"/>
          </a:p>
          <a:p>
            <a:endParaRPr lang="en-IN" dirty="0"/>
          </a:p>
        </p:txBody>
      </p:sp>
      <p:sp>
        <p:nvSpPr>
          <p:cNvPr id="3" name="Date Placeholder 2"/>
          <p:cNvSpPr>
            <a:spLocks noGrp="1"/>
          </p:cNvSpPr>
          <p:nvPr>
            <p:ph type="dt" sz="half" idx="10"/>
          </p:nvPr>
        </p:nvSpPr>
        <p:spPr/>
        <p:txBody>
          <a:bodyPr/>
          <a:lstStyle/>
          <a:p>
            <a:fld id="{EB2FC0A6-D5F7-45A6-AD73-E95E6952CE75}" type="datetime1">
              <a:rPr lang="en-US" smtClean="0"/>
              <a:t>11/16/2015</a:t>
            </a:fld>
            <a:endParaRPr lang="en-IN"/>
          </a:p>
        </p:txBody>
      </p:sp>
      <p:sp>
        <p:nvSpPr>
          <p:cNvPr id="4" name="Footer Placeholder 3"/>
          <p:cNvSpPr>
            <a:spLocks noGrp="1"/>
          </p:cNvSpPr>
          <p:nvPr>
            <p:ph type="ftr" sz="quarter" idx="11"/>
          </p:nvPr>
        </p:nvSpPr>
        <p:spPr/>
        <p:txBody>
          <a:bodyPr/>
          <a:lstStyle/>
          <a:p>
            <a:r>
              <a:rPr lang="en-IN" smtClean="0"/>
              <a:t>Procurement Training - APT MDP Hyderabad</a:t>
            </a:r>
            <a:endParaRPr lang="en-IN"/>
          </a:p>
        </p:txBody>
      </p:sp>
      <p:sp>
        <p:nvSpPr>
          <p:cNvPr id="5" name="Slide Number Placeholder 4"/>
          <p:cNvSpPr>
            <a:spLocks noGrp="1"/>
          </p:cNvSpPr>
          <p:nvPr>
            <p:ph type="sldNum" sz="quarter" idx="12"/>
          </p:nvPr>
        </p:nvSpPr>
        <p:spPr/>
        <p:txBody>
          <a:bodyPr/>
          <a:lstStyle/>
          <a:p>
            <a:fld id="{6A280754-DBC5-4C92-91AE-8B732F901870}" type="slidenum">
              <a:rPr lang="en-IN" smtClean="0"/>
              <a:t>24</a:t>
            </a:fld>
            <a:endParaRPr lang="en-IN"/>
          </a:p>
        </p:txBody>
      </p:sp>
    </p:spTree>
    <p:extLst>
      <p:ext uri="{BB962C8B-B14F-4D97-AF65-F5344CB8AC3E}">
        <p14:creationId xmlns:p14="http://schemas.microsoft.com/office/powerpoint/2010/main" val="12581990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1981200" y="274638"/>
            <a:ext cx="8229600" cy="792162"/>
          </a:xfrm>
        </p:spPr>
        <p:txBody>
          <a:bodyPr>
            <a:normAutofit/>
          </a:bodyPr>
          <a:lstStyle/>
          <a:p>
            <a:r>
              <a:rPr lang="en-US" altLang="zh-CN" sz="2800" b="1" dirty="0">
                <a:solidFill>
                  <a:schemeClr val="accent6">
                    <a:lumMod val="75000"/>
                  </a:schemeClr>
                </a:solidFill>
              </a:rPr>
              <a:t>Decision Criteria for Contracting Strategy</a:t>
            </a:r>
          </a:p>
        </p:txBody>
      </p:sp>
      <p:sp>
        <p:nvSpPr>
          <p:cNvPr id="183301" name="Rectangle 5"/>
          <p:cNvSpPr>
            <a:spLocks noChangeArrowheads="1"/>
          </p:cNvSpPr>
          <p:nvPr/>
        </p:nvSpPr>
        <p:spPr bwMode="auto">
          <a:xfrm>
            <a:off x="4360342" y="1294178"/>
            <a:ext cx="2249958" cy="2011723"/>
          </a:xfrm>
          <a:prstGeom prst="rect">
            <a:avLst/>
          </a:prstGeom>
          <a:solidFill>
            <a:srgbClr val="FFC000"/>
          </a:solidFill>
          <a:ln w="9525">
            <a:solidFill>
              <a:schemeClr val="tx1"/>
            </a:solidFill>
            <a:miter lim="800000"/>
            <a:headEnd/>
            <a:tailEnd/>
          </a:ln>
          <a:effectLst/>
        </p:spPr>
        <p:txBody>
          <a:bodyPr wrap="none" lIns="93296" tIns="46648" rIns="93296" bIns="46648" anchor="ctr"/>
          <a:lstStyle/>
          <a:p>
            <a:endParaRPr lang="en-US"/>
          </a:p>
        </p:txBody>
      </p:sp>
      <p:sp>
        <p:nvSpPr>
          <p:cNvPr id="183302" name="Rectangle 6"/>
          <p:cNvSpPr>
            <a:spLocks noChangeArrowheads="1"/>
          </p:cNvSpPr>
          <p:nvPr/>
        </p:nvSpPr>
        <p:spPr bwMode="auto">
          <a:xfrm>
            <a:off x="6590862" y="1294178"/>
            <a:ext cx="2249959" cy="2011723"/>
          </a:xfrm>
          <a:prstGeom prst="rect">
            <a:avLst/>
          </a:prstGeom>
          <a:solidFill>
            <a:srgbClr val="00B050"/>
          </a:solidFill>
          <a:ln w="9525">
            <a:solidFill>
              <a:schemeClr val="tx1"/>
            </a:solidFill>
            <a:miter lim="800000"/>
            <a:headEnd/>
            <a:tailEnd/>
          </a:ln>
          <a:effectLst/>
        </p:spPr>
        <p:txBody>
          <a:bodyPr wrap="none" lIns="93296" tIns="46648" rIns="93296" bIns="46648" anchor="ctr"/>
          <a:lstStyle/>
          <a:p>
            <a:endParaRPr lang="en-US"/>
          </a:p>
        </p:txBody>
      </p:sp>
      <p:sp>
        <p:nvSpPr>
          <p:cNvPr id="183303" name="Rectangle 7"/>
          <p:cNvSpPr>
            <a:spLocks noChangeArrowheads="1"/>
          </p:cNvSpPr>
          <p:nvPr/>
        </p:nvSpPr>
        <p:spPr bwMode="auto">
          <a:xfrm>
            <a:off x="4360342" y="3299423"/>
            <a:ext cx="2249958" cy="2011723"/>
          </a:xfrm>
          <a:prstGeom prst="rect">
            <a:avLst/>
          </a:prstGeom>
          <a:solidFill>
            <a:srgbClr val="FF0000"/>
          </a:solidFill>
          <a:ln w="9525">
            <a:solidFill>
              <a:schemeClr val="tx1"/>
            </a:solidFill>
            <a:miter lim="800000"/>
            <a:headEnd/>
            <a:tailEnd/>
          </a:ln>
          <a:effectLst/>
        </p:spPr>
        <p:txBody>
          <a:bodyPr wrap="none" lIns="93296" tIns="46648" rIns="93296" bIns="46648" anchor="ctr"/>
          <a:lstStyle/>
          <a:p>
            <a:endParaRPr lang="en-US"/>
          </a:p>
        </p:txBody>
      </p:sp>
      <p:sp>
        <p:nvSpPr>
          <p:cNvPr id="183304" name="Rectangle 8"/>
          <p:cNvSpPr>
            <a:spLocks noChangeArrowheads="1"/>
          </p:cNvSpPr>
          <p:nvPr/>
        </p:nvSpPr>
        <p:spPr bwMode="auto">
          <a:xfrm>
            <a:off x="6590862" y="3299423"/>
            <a:ext cx="2249959" cy="2011723"/>
          </a:xfrm>
          <a:prstGeom prst="rect">
            <a:avLst/>
          </a:prstGeom>
          <a:solidFill>
            <a:srgbClr val="FFC000"/>
          </a:solidFill>
          <a:ln w="9525">
            <a:solidFill>
              <a:schemeClr val="tx1"/>
            </a:solidFill>
            <a:miter lim="800000"/>
            <a:headEnd/>
            <a:tailEnd/>
          </a:ln>
          <a:effectLst/>
        </p:spPr>
        <p:txBody>
          <a:bodyPr wrap="none" lIns="93296" tIns="46648" rIns="93296" bIns="46648" anchor="ctr"/>
          <a:lstStyle/>
          <a:p>
            <a:endParaRPr lang="en-US"/>
          </a:p>
        </p:txBody>
      </p:sp>
      <p:sp>
        <p:nvSpPr>
          <p:cNvPr id="183305" name="Line 9"/>
          <p:cNvSpPr>
            <a:spLocks noChangeShapeType="1"/>
          </p:cNvSpPr>
          <p:nvPr/>
        </p:nvSpPr>
        <p:spPr bwMode="auto">
          <a:xfrm rot="5400000">
            <a:off x="1431788" y="3299421"/>
            <a:ext cx="4023446" cy="0"/>
          </a:xfrm>
          <a:prstGeom prst="line">
            <a:avLst/>
          </a:prstGeom>
          <a:noFill/>
          <a:ln w="9525">
            <a:solidFill>
              <a:schemeClr val="tx1"/>
            </a:solidFill>
            <a:round/>
            <a:headEnd/>
            <a:tailEnd/>
          </a:ln>
          <a:effectLst/>
        </p:spPr>
        <p:txBody>
          <a:bodyPr wrap="none" lIns="0" tIns="0" rIns="0" bIns="0" anchor="ctr">
            <a:spAutoFit/>
          </a:bodyPr>
          <a:lstStyle/>
          <a:p>
            <a:endParaRPr lang="en-US"/>
          </a:p>
        </p:txBody>
      </p:sp>
      <p:sp>
        <p:nvSpPr>
          <p:cNvPr id="183306" name="Rectangle 10"/>
          <p:cNvSpPr>
            <a:spLocks noChangeArrowheads="1"/>
          </p:cNvSpPr>
          <p:nvPr>
            <p:custDataLst>
              <p:tags r:id="rId1"/>
            </p:custDataLst>
          </p:nvPr>
        </p:nvSpPr>
        <p:spPr bwMode="auto">
          <a:xfrm>
            <a:off x="3573099" y="1284460"/>
            <a:ext cx="690052" cy="276999"/>
          </a:xfrm>
          <a:prstGeom prst="rect">
            <a:avLst/>
          </a:prstGeom>
          <a:noFill/>
          <a:ln w="9525">
            <a:noFill/>
            <a:miter lim="800000"/>
            <a:headEnd/>
            <a:tailEnd/>
          </a:ln>
          <a:effectLst/>
        </p:spPr>
        <p:txBody>
          <a:bodyPr lIns="0" tIns="0" rIns="0" bIns="0">
            <a:spAutoFit/>
          </a:bodyPr>
          <a:lstStyle/>
          <a:p>
            <a:pPr defTabSz="913526">
              <a:buSzPct val="120000"/>
            </a:pPr>
            <a:r>
              <a:rPr lang="en-US" altLang="ko-KR" dirty="0">
                <a:ea typeface="Gulim" pitchFamily="34" charset="-127"/>
              </a:rPr>
              <a:t>High</a:t>
            </a:r>
          </a:p>
        </p:txBody>
      </p:sp>
      <p:sp>
        <p:nvSpPr>
          <p:cNvPr id="183307" name="Rectangle 11"/>
          <p:cNvSpPr>
            <a:spLocks noChangeArrowheads="1"/>
          </p:cNvSpPr>
          <p:nvPr>
            <p:custDataLst>
              <p:tags r:id="rId2"/>
            </p:custDataLst>
          </p:nvPr>
        </p:nvSpPr>
        <p:spPr bwMode="auto">
          <a:xfrm>
            <a:off x="3573100" y="5030907"/>
            <a:ext cx="699771" cy="276999"/>
          </a:xfrm>
          <a:prstGeom prst="rect">
            <a:avLst/>
          </a:prstGeom>
          <a:noFill/>
          <a:ln w="9525">
            <a:noFill/>
            <a:miter lim="800000"/>
            <a:headEnd/>
            <a:tailEnd/>
          </a:ln>
          <a:effectLst/>
        </p:spPr>
        <p:txBody>
          <a:bodyPr lIns="0" tIns="0" rIns="0" bIns="0" anchor="b">
            <a:spAutoFit/>
          </a:bodyPr>
          <a:lstStyle/>
          <a:p>
            <a:pPr defTabSz="913526">
              <a:buSzPct val="120000"/>
            </a:pPr>
            <a:r>
              <a:rPr lang="en-US" altLang="ko-KR" dirty="0">
                <a:ea typeface="Gulim" pitchFamily="34" charset="-127"/>
              </a:rPr>
              <a:t>Low</a:t>
            </a:r>
          </a:p>
        </p:txBody>
      </p:sp>
      <p:sp>
        <p:nvSpPr>
          <p:cNvPr id="183308" name="Rectangle 12"/>
          <p:cNvSpPr>
            <a:spLocks noChangeArrowheads="1"/>
          </p:cNvSpPr>
          <p:nvPr>
            <p:custDataLst>
              <p:tags r:id="rId3"/>
            </p:custDataLst>
          </p:nvPr>
        </p:nvSpPr>
        <p:spPr bwMode="auto">
          <a:xfrm>
            <a:off x="4360342" y="5374315"/>
            <a:ext cx="1909791" cy="276999"/>
          </a:xfrm>
          <a:prstGeom prst="rect">
            <a:avLst/>
          </a:prstGeom>
          <a:noFill/>
          <a:ln w="9525">
            <a:noFill/>
            <a:miter lim="800000"/>
            <a:headEnd/>
            <a:tailEnd/>
          </a:ln>
          <a:effectLst/>
        </p:spPr>
        <p:txBody>
          <a:bodyPr lIns="0" tIns="0" rIns="0" bIns="0">
            <a:spAutoFit/>
          </a:bodyPr>
          <a:lstStyle/>
          <a:p>
            <a:pPr defTabSz="913526">
              <a:buSzPct val="120000"/>
            </a:pPr>
            <a:r>
              <a:rPr lang="en-US" altLang="ko-KR" i="1" dirty="0">
                <a:ea typeface="Gulim" pitchFamily="34" charset="-127"/>
              </a:rPr>
              <a:t>High</a:t>
            </a:r>
          </a:p>
        </p:txBody>
      </p:sp>
      <p:sp>
        <p:nvSpPr>
          <p:cNvPr id="183309" name="Rectangle 13"/>
          <p:cNvSpPr>
            <a:spLocks noChangeArrowheads="1"/>
          </p:cNvSpPr>
          <p:nvPr>
            <p:custDataLst>
              <p:tags r:id="rId4"/>
            </p:custDataLst>
          </p:nvPr>
        </p:nvSpPr>
        <p:spPr bwMode="auto">
          <a:xfrm>
            <a:off x="7065475" y="5374315"/>
            <a:ext cx="1783444" cy="276999"/>
          </a:xfrm>
          <a:prstGeom prst="rect">
            <a:avLst/>
          </a:prstGeom>
          <a:noFill/>
          <a:ln w="9525">
            <a:noFill/>
            <a:miter lim="800000"/>
            <a:headEnd/>
            <a:tailEnd/>
          </a:ln>
          <a:effectLst/>
        </p:spPr>
        <p:txBody>
          <a:bodyPr lIns="0" tIns="0" rIns="0" bIns="0">
            <a:spAutoFit/>
          </a:bodyPr>
          <a:lstStyle/>
          <a:p>
            <a:pPr algn="r" defTabSz="913526">
              <a:buSzPct val="120000"/>
            </a:pPr>
            <a:r>
              <a:rPr lang="en-US" altLang="ko-KR" i="1" dirty="0">
                <a:ea typeface="Gulim" pitchFamily="34" charset="-127"/>
              </a:rPr>
              <a:t>Low</a:t>
            </a:r>
          </a:p>
        </p:txBody>
      </p:sp>
      <p:sp>
        <p:nvSpPr>
          <p:cNvPr id="183310" name="Line 14"/>
          <p:cNvSpPr>
            <a:spLocks noChangeShapeType="1"/>
          </p:cNvSpPr>
          <p:nvPr/>
        </p:nvSpPr>
        <p:spPr bwMode="auto">
          <a:xfrm>
            <a:off x="4360342" y="5686925"/>
            <a:ext cx="4488577" cy="0"/>
          </a:xfrm>
          <a:prstGeom prst="line">
            <a:avLst/>
          </a:prstGeom>
          <a:noFill/>
          <a:ln w="9525">
            <a:solidFill>
              <a:schemeClr val="tx1"/>
            </a:solidFill>
            <a:round/>
            <a:headEnd/>
            <a:tailEnd/>
          </a:ln>
          <a:effectLst/>
        </p:spPr>
        <p:txBody>
          <a:bodyPr wrap="none" lIns="0" tIns="0" rIns="0" bIns="0" anchor="ctr">
            <a:spAutoFit/>
          </a:bodyPr>
          <a:lstStyle/>
          <a:p>
            <a:endParaRPr lang="en-US"/>
          </a:p>
        </p:txBody>
      </p:sp>
      <p:sp>
        <p:nvSpPr>
          <p:cNvPr id="183311" name="Rectangle 15"/>
          <p:cNvSpPr>
            <a:spLocks noChangeArrowheads="1"/>
          </p:cNvSpPr>
          <p:nvPr>
            <p:custDataLst>
              <p:tags r:id="rId5"/>
            </p:custDataLst>
          </p:nvPr>
        </p:nvSpPr>
        <p:spPr bwMode="auto">
          <a:xfrm rot="-5400000">
            <a:off x="1162894" y="3143106"/>
            <a:ext cx="3974854" cy="276999"/>
          </a:xfrm>
          <a:prstGeom prst="rect">
            <a:avLst/>
          </a:prstGeom>
          <a:noFill/>
          <a:ln w="9525">
            <a:noFill/>
            <a:miter lim="800000"/>
            <a:headEnd/>
            <a:tailEnd/>
          </a:ln>
          <a:effectLst/>
        </p:spPr>
        <p:txBody>
          <a:bodyPr lIns="0" tIns="0" rIns="0" bIns="0" anchor="b">
            <a:spAutoFit/>
          </a:bodyPr>
          <a:lstStyle/>
          <a:p>
            <a:pPr algn="ctr" defTabSz="913526">
              <a:buSzPct val="120000"/>
            </a:pPr>
            <a:r>
              <a:rPr lang="en-US" altLang="ko-KR" b="1" dirty="0">
                <a:ea typeface="Gulim" pitchFamily="34" charset="-127"/>
              </a:rPr>
              <a:t>Total Value of Procurement Spend</a:t>
            </a:r>
            <a:endParaRPr lang="ko-KR" altLang="ko-KR" b="1" dirty="0">
              <a:ea typeface="Gulim" pitchFamily="34" charset="-127"/>
            </a:endParaRPr>
          </a:p>
        </p:txBody>
      </p:sp>
      <p:sp>
        <p:nvSpPr>
          <p:cNvPr id="183312" name="Rectangle 16"/>
          <p:cNvSpPr>
            <a:spLocks noChangeArrowheads="1"/>
          </p:cNvSpPr>
          <p:nvPr>
            <p:custDataLst>
              <p:tags r:id="rId6"/>
            </p:custDataLst>
          </p:nvPr>
        </p:nvSpPr>
        <p:spPr bwMode="auto">
          <a:xfrm>
            <a:off x="4360343" y="5741974"/>
            <a:ext cx="4491817" cy="276999"/>
          </a:xfrm>
          <a:prstGeom prst="rect">
            <a:avLst/>
          </a:prstGeom>
          <a:noFill/>
          <a:ln w="9525">
            <a:noFill/>
            <a:miter lim="800000"/>
            <a:headEnd/>
            <a:tailEnd/>
          </a:ln>
          <a:effectLst/>
        </p:spPr>
        <p:txBody>
          <a:bodyPr lIns="0" tIns="0" rIns="0" bIns="0" anchor="b">
            <a:spAutoFit/>
          </a:bodyPr>
          <a:lstStyle/>
          <a:p>
            <a:pPr algn="ctr" defTabSz="913526">
              <a:buSzPct val="120000"/>
            </a:pPr>
            <a:r>
              <a:rPr lang="en-US" altLang="ko-KR" b="1" dirty="0">
                <a:ea typeface="Gulim" pitchFamily="34" charset="-127"/>
              </a:rPr>
              <a:t>Diversity of Items to be Procured</a:t>
            </a:r>
            <a:endParaRPr lang="ko-KR" altLang="ko-KR" b="1" dirty="0">
              <a:ea typeface="Gulim" pitchFamily="34" charset="-127"/>
            </a:endParaRPr>
          </a:p>
        </p:txBody>
      </p:sp>
      <p:sp>
        <p:nvSpPr>
          <p:cNvPr id="183313" name="Rectangle 17"/>
          <p:cNvSpPr>
            <a:spLocks noChangeArrowheads="1"/>
          </p:cNvSpPr>
          <p:nvPr/>
        </p:nvSpPr>
        <p:spPr bwMode="auto">
          <a:xfrm>
            <a:off x="4457532" y="1405940"/>
            <a:ext cx="2031280" cy="1661993"/>
          </a:xfrm>
          <a:prstGeom prst="rect">
            <a:avLst/>
          </a:prstGeom>
          <a:noFill/>
          <a:ln w="9525">
            <a:noFill/>
            <a:miter lim="800000"/>
            <a:headEnd/>
            <a:tailEnd/>
          </a:ln>
          <a:effectLst/>
        </p:spPr>
        <p:txBody>
          <a:bodyPr lIns="0" tIns="0" rIns="0" bIns="0">
            <a:spAutoFit/>
          </a:bodyPr>
          <a:lstStyle/>
          <a:p>
            <a:pPr marL="147396" lvl="1" indent="-145775" defTabSz="913526">
              <a:buSzPct val="120000"/>
              <a:buFontTx/>
              <a:buChar char="•"/>
            </a:pPr>
            <a:r>
              <a:rPr lang="en-US" altLang="ko-KR" b="1" dirty="0">
                <a:ea typeface="Gulim" pitchFamily="34" charset="-127"/>
              </a:rPr>
              <a:t> Group items into Lots where the diversity of items is wide enough to justify separate Lots</a:t>
            </a:r>
            <a:endParaRPr lang="en-US" altLang="ko-KR" dirty="0">
              <a:ea typeface="Gulim" pitchFamily="34" charset="-127"/>
            </a:endParaRPr>
          </a:p>
        </p:txBody>
      </p:sp>
      <p:sp>
        <p:nvSpPr>
          <p:cNvPr id="183314" name="Rectangle 18"/>
          <p:cNvSpPr>
            <a:spLocks noChangeArrowheads="1"/>
          </p:cNvSpPr>
          <p:nvPr/>
        </p:nvSpPr>
        <p:spPr bwMode="auto">
          <a:xfrm>
            <a:off x="6689673" y="1405940"/>
            <a:ext cx="2032899" cy="1661993"/>
          </a:xfrm>
          <a:prstGeom prst="rect">
            <a:avLst/>
          </a:prstGeom>
          <a:noFill/>
          <a:ln w="9525">
            <a:noFill/>
            <a:miter lim="800000"/>
            <a:headEnd/>
            <a:tailEnd/>
          </a:ln>
          <a:effectLst/>
        </p:spPr>
        <p:txBody>
          <a:bodyPr lIns="0" tIns="0" rIns="0" bIns="0">
            <a:spAutoFit/>
          </a:bodyPr>
          <a:lstStyle/>
          <a:p>
            <a:pPr marL="147396" lvl="1" indent="-145775" algn="ctr" defTabSz="913526">
              <a:buSzPct val="120000"/>
              <a:buFontTx/>
              <a:buChar char="•"/>
            </a:pPr>
            <a:r>
              <a:rPr lang="en-US" altLang="ko-KR" b="1" dirty="0">
                <a:ea typeface="Gulim" pitchFamily="34" charset="-127"/>
              </a:rPr>
              <a:t>Bid  items individually where value is high. Otherwise group into Lots of similar nature</a:t>
            </a:r>
          </a:p>
        </p:txBody>
      </p:sp>
      <p:sp>
        <p:nvSpPr>
          <p:cNvPr id="183315" name="Rectangle 19"/>
          <p:cNvSpPr>
            <a:spLocks noChangeArrowheads="1"/>
          </p:cNvSpPr>
          <p:nvPr/>
        </p:nvSpPr>
        <p:spPr bwMode="auto">
          <a:xfrm>
            <a:off x="4457532" y="3385268"/>
            <a:ext cx="2031280" cy="1384995"/>
          </a:xfrm>
          <a:prstGeom prst="rect">
            <a:avLst/>
          </a:prstGeom>
          <a:noFill/>
          <a:ln w="9525">
            <a:noFill/>
            <a:miter lim="800000"/>
            <a:headEnd/>
            <a:tailEnd/>
          </a:ln>
          <a:effectLst/>
        </p:spPr>
        <p:txBody>
          <a:bodyPr lIns="0" tIns="0" rIns="0" bIns="0">
            <a:spAutoFit/>
          </a:bodyPr>
          <a:lstStyle/>
          <a:p>
            <a:pPr marL="147396" lvl="1" indent="-145775" defTabSz="913526">
              <a:buSzPct val="120000"/>
              <a:buFontTx/>
              <a:buChar char="•"/>
            </a:pPr>
            <a:endParaRPr lang="en-US" altLang="ko-KR" b="1" dirty="0">
              <a:ea typeface="Gulim" pitchFamily="34" charset="-127"/>
            </a:endParaRPr>
          </a:p>
          <a:p>
            <a:pPr marL="147396" lvl="1" indent="-145775" defTabSz="913526">
              <a:buSzPct val="120000"/>
              <a:buFontTx/>
              <a:buChar char="•"/>
            </a:pPr>
            <a:r>
              <a:rPr lang="en-US" altLang="ko-KR" b="1" dirty="0">
                <a:ea typeface="Gulim" pitchFamily="34" charset="-127"/>
              </a:rPr>
              <a:t>Group Items into one Lot resulting in One Overall Contract</a:t>
            </a:r>
            <a:endParaRPr lang="en-US" altLang="ko-KR" dirty="0">
              <a:ea typeface="Gulim" pitchFamily="34" charset="-127"/>
            </a:endParaRPr>
          </a:p>
        </p:txBody>
      </p:sp>
      <p:sp>
        <p:nvSpPr>
          <p:cNvPr id="183316" name="Rectangle 20"/>
          <p:cNvSpPr>
            <a:spLocks noChangeArrowheads="1"/>
          </p:cNvSpPr>
          <p:nvPr/>
        </p:nvSpPr>
        <p:spPr bwMode="auto">
          <a:xfrm>
            <a:off x="6689673" y="3385268"/>
            <a:ext cx="2032899" cy="1661993"/>
          </a:xfrm>
          <a:prstGeom prst="rect">
            <a:avLst/>
          </a:prstGeom>
          <a:noFill/>
          <a:ln w="9525">
            <a:noFill/>
            <a:miter lim="800000"/>
            <a:headEnd/>
            <a:tailEnd/>
          </a:ln>
          <a:effectLst/>
        </p:spPr>
        <p:txBody>
          <a:bodyPr lIns="0" tIns="0" rIns="0" bIns="0">
            <a:spAutoFit/>
          </a:bodyPr>
          <a:lstStyle/>
          <a:p>
            <a:pPr marL="147396" lvl="1" indent="-145775" defTabSz="913526">
              <a:buSzPct val="120000"/>
              <a:buFontTx/>
              <a:buChar char="•"/>
            </a:pPr>
            <a:r>
              <a:rPr lang="en-US" altLang="ko-KR" b="1" dirty="0">
                <a:ea typeface="Gulim" pitchFamily="34" charset="-127"/>
              </a:rPr>
              <a:t>Group Items into Lots where estimated Lot Values are high to justify separate Lots</a:t>
            </a:r>
            <a:endParaRPr lang="en-US" altLang="ko-KR" dirty="0">
              <a:ea typeface="Gulim" pitchFamily="34" charset="-127"/>
            </a:endParaRPr>
          </a:p>
        </p:txBody>
      </p:sp>
      <p:sp>
        <p:nvSpPr>
          <p:cNvPr id="23" name="Date Placeholder 22"/>
          <p:cNvSpPr>
            <a:spLocks noGrp="1"/>
          </p:cNvSpPr>
          <p:nvPr>
            <p:ph type="dt" sz="half" idx="10"/>
          </p:nvPr>
        </p:nvSpPr>
        <p:spPr/>
        <p:txBody>
          <a:bodyPr/>
          <a:lstStyle/>
          <a:p>
            <a:fld id="{82F5E8FE-6721-4B06-8DA0-FE503D1BF021}" type="datetime1">
              <a:rPr lang="en-US" smtClean="0"/>
              <a:t>11/16/2015</a:t>
            </a:fld>
            <a:endParaRPr lang="en-US"/>
          </a:p>
        </p:txBody>
      </p:sp>
      <p:sp>
        <p:nvSpPr>
          <p:cNvPr id="24" name="Slide Number Placeholder 23"/>
          <p:cNvSpPr>
            <a:spLocks noGrp="1"/>
          </p:cNvSpPr>
          <p:nvPr>
            <p:ph type="sldNum" sz="quarter" idx="12"/>
          </p:nvPr>
        </p:nvSpPr>
        <p:spPr/>
        <p:txBody>
          <a:bodyPr/>
          <a:lstStyle/>
          <a:p>
            <a:fld id="{9DEDD911-07AA-4D1E-8F7A-23378813ADE2}" type="slidenum">
              <a:rPr lang="en-US" smtClean="0"/>
              <a:pPr/>
              <a:t>25</a:t>
            </a:fld>
            <a:endParaRPr lang="en-US"/>
          </a:p>
        </p:txBody>
      </p:sp>
      <p:sp>
        <p:nvSpPr>
          <p:cNvPr id="25" name="Footer Placeholder 24"/>
          <p:cNvSpPr>
            <a:spLocks noGrp="1"/>
          </p:cNvSpPr>
          <p:nvPr>
            <p:ph type="ftr" sz="quarter" idx="11"/>
          </p:nvPr>
        </p:nvSpPr>
        <p:spPr/>
        <p:txBody>
          <a:bodyPr/>
          <a:lstStyle/>
          <a:p>
            <a:r>
              <a:rPr lang="en-IN" smtClean="0"/>
              <a:t>Procurement Training - APT MDP Hyderabad</a:t>
            </a:r>
            <a:endParaRPr lang="en-US" dirty="0"/>
          </a:p>
        </p:txBody>
      </p:sp>
    </p:spTree>
    <p:extLst>
      <p:ext uri="{BB962C8B-B14F-4D97-AF65-F5344CB8AC3E}">
        <p14:creationId xmlns:p14="http://schemas.microsoft.com/office/powerpoint/2010/main" val="15971734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44562"/>
          </a:xfrm>
        </p:spPr>
        <p:txBody>
          <a:bodyPr>
            <a:noAutofit/>
          </a:bodyPr>
          <a:lstStyle/>
          <a:p>
            <a:r>
              <a:rPr lang="en-US" sz="3600" b="1" dirty="0"/>
              <a:t>Packaging for Procurement </a:t>
            </a:r>
          </a:p>
        </p:txBody>
      </p:sp>
      <p:sp>
        <p:nvSpPr>
          <p:cNvPr id="3" name="Content Placeholder 2"/>
          <p:cNvSpPr>
            <a:spLocks noGrp="1"/>
          </p:cNvSpPr>
          <p:nvPr>
            <p:ph idx="1"/>
          </p:nvPr>
        </p:nvSpPr>
        <p:spPr>
          <a:xfrm>
            <a:off x="1981200" y="1066801"/>
            <a:ext cx="8229600" cy="5059363"/>
          </a:xfrm>
        </p:spPr>
        <p:txBody>
          <a:bodyPr>
            <a:noAutofit/>
          </a:bodyPr>
          <a:lstStyle/>
          <a:p>
            <a:pPr marL="514350" indent="-514350">
              <a:spcAft>
                <a:spcPts val="600"/>
              </a:spcAft>
              <a:buAutoNum type="arabicPeriod"/>
            </a:pPr>
            <a:r>
              <a:rPr lang="en-GB" sz="2600" dirty="0"/>
              <a:t>The Goods to be procured are  generally identified during Project Identification stage or Appraisal stage – Unique Procurement Needs of Project. </a:t>
            </a:r>
          </a:p>
          <a:p>
            <a:pPr marL="514350" indent="-514350">
              <a:buAutoNum type="arabicPeriod" startAt="2"/>
            </a:pPr>
            <a:r>
              <a:rPr lang="en-US" sz="2600" dirty="0"/>
              <a:t>Other Criteria which need to be considered for   </a:t>
            </a:r>
          </a:p>
          <a:p>
            <a:pPr marL="514350" indent="-514350">
              <a:buNone/>
            </a:pPr>
            <a:r>
              <a:rPr lang="en-US" sz="2600" dirty="0"/>
              <a:t>       contracting strategy are</a:t>
            </a:r>
          </a:p>
          <a:p>
            <a:pPr lvl="1"/>
            <a:r>
              <a:rPr lang="en-US" sz="2600" dirty="0"/>
              <a:t> technical complexity of items to be procured, </a:t>
            </a:r>
          </a:p>
          <a:p>
            <a:pPr lvl="1"/>
            <a:r>
              <a:rPr lang="en-US" sz="2600" dirty="0"/>
              <a:t>speed of delivery required,</a:t>
            </a:r>
          </a:p>
          <a:p>
            <a:pPr lvl="1"/>
            <a:r>
              <a:rPr lang="en-US" sz="2600" dirty="0"/>
              <a:t> after-sales servicing requirements,</a:t>
            </a:r>
          </a:p>
          <a:p>
            <a:pPr lvl="1"/>
            <a:r>
              <a:rPr lang="en-US" sz="2600" dirty="0"/>
              <a:t> competitiveness of supply market, and</a:t>
            </a:r>
          </a:p>
          <a:p>
            <a:pPr lvl="1"/>
            <a:r>
              <a:rPr lang="en-US" sz="2600" dirty="0"/>
              <a:t> critical milestones of the project (e.g. supplies for a hospital).</a:t>
            </a:r>
          </a:p>
          <a:p>
            <a:pPr marL="514350" indent="-514350">
              <a:spcAft>
                <a:spcPts val="600"/>
              </a:spcAft>
              <a:buAutoNum type="arabicPeriod"/>
            </a:pPr>
            <a:endParaRPr lang="en-GB" sz="2600" dirty="0"/>
          </a:p>
        </p:txBody>
      </p:sp>
      <p:sp>
        <p:nvSpPr>
          <p:cNvPr id="5" name="Date Placeholder 4"/>
          <p:cNvSpPr>
            <a:spLocks noGrp="1"/>
          </p:cNvSpPr>
          <p:nvPr>
            <p:ph type="dt" sz="half" idx="10"/>
          </p:nvPr>
        </p:nvSpPr>
        <p:spPr/>
        <p:txBody>
          <a:bodyPr/>
          <a:lstStyle/>
          <a:p>
            <a:fld id="{A46A157A-85BA-4796-97AF-5322660A6044}" type="datetime1">
              <a:rPr lang="en-US" smtClean="0"/>
              <a:t>11/16/2015</a:t>
            </a:fld>
            <a:endParaRPr lang="en-US" dirty="0"/>
          </a:p>
        </p:txBody>
      </p:sp>
      <p:sp>
        <p:nvSpPr>
          <p:cNvPr id="6" name="Slide Number Placeholder 5"/>
          <p:cNvSpPr>
            <a:spLocks noGrp="1"/>
          </p:cNvSpPr>
          <p:nvPr>
            <p:ph type="sldNum" sz="quarter" idx="12"/>
          </p:nvPr>
        </p:nvSpPr>
        <p:spPr/>
        <p:txBody>
          <a:bodyPr/>
          <a:lstStyle/>
          <a:p>
            <a:fld id="{9DEDD911-07AA-4D1E-8F7A-23378813ADE2}" type="slidenum">
              <a:rPr lang="en-US" smtClean="0"/>
              <a:pPr/>
              <a:t>26</a:t>
            </a:fld>
            <a:endParaRPr lang="en-US" dirty="0"/>
          </a:p>
        </p:txBody>
      </p:sp>
      <p:sp>
        <p:nvSpPr>
          <p:cNvPr id="7" name="Footer Placeholder 6"/>
          <p:cNvSpPr>
            <a:spLocks noGrp="1"/>
          </p:cNvSpPr>
          <p:nvPr>
            <p:ph type="ftr" sz="quarter" idx="11"/>
          </p:nvPr>
        </p:nvSpPr>
        <p:spPr/>
        <p:txBody>
          <a:bodyPr/>
          <a:lstStyle/>
          <a:p>
            <a:r>
              <a:rPr lang="en-IN" smtClean="0"/>
              <a:t>Procurement Training - APT MDP Hyderabad</a:t>
            </a:r>
            <a:endParaRPr lang="en-US" dirty="0"/>
          </a:p>
        </p:txBody>
      </p:sp>
    </p:spTree>
    <p:extLst>
      <p:ext uri="{BB962C8B-B14F-4D97-AF65-F5344CB8AC3E}">
        <p14:creationId xmlns:p14="http://schemas.microsoft.com/office/powerpoint/2010/main" val="12366119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Packaging for Procurement </a:t>
            </a:r>
          </a:p>
        </p:txBody>
      </p:sp>
      <p:sp>
        <p:nvSpPr>
          <p:cNvPr id="3" name="Content Placeholder 2"/>
          <p:cNvSpPr>
            <a:spLocks noGrp="1"/>
          </p:cNvSpPr>
          <p:nvPr>
            <p:ph idx="1"/>
          </p:nvPr>
        </p:nvSpPr>
        <p:spPr>
          <a:xfrm>
            <a:off x="2057400" y="1371601"/>
            <a:ext cx="8229600" cy="4754563"/>
          </a:xfrm>
        </p:spPr>
        <p:txBody>
          <a:bodyPr>
            <a:normAutofit/>
          </a:bodyPr>
          <a:lstStyle/>
          <a:p>
            <a:pPr>
              <a:buNone/>
            </a:pPr>
            <a:r>
              <a:rPr lang="en-GB" dirty="0" smtClean="0"/>
              <a:t>3.	Lots shall be packaged/sized to attract maximum of competition-best value for money. </a:t>
            </a:r>
          </a:p>
          <a:p>
            <a:pPr>
              <a:buNone/>
            </a:pPr>
            <a:r>
              <a:rPr lang="en-GB" dirty="0" smtClean="0"/>
              <a:t>4.	Disaggregation into small lots to avoid procurement process and review thresholds is strictly prohibited.</a:t>
            </a:r>
          </a:p>
          <a:p>
            <a:pPr>
              <a:buNone/>
            </a:pPr>
            <a:r>
              <a:rPr lang="en-GB" dirty="0" smtClean="0"/>
              <a:t>5.	Similarly artificial consolidation of lots to avoid delegation to decentralized units is prohibited. </a:t>
            </a:r>
          </a:p>
        </p:txBody>
      </p:sp>
      <p:sp>
        <p:nvSpPr>
          <p:cNvPr id="5" name="Date Placeholder 4"/>
          <p:cNvSpPr>
            <a:spLocks noGrp="1"/>
          </p:cNvSpPr>
          <p:nvPr>
            <p:ph type="dt" sz="half" idx="10"/>
          </p:nvPr>
        </p:nvSpPr>
        <p:spPr/>
        <p:txBody>
          <a:bodyPr/>
          <a:lstStyle/>
          <a:p>
            <a:fld id="{955576AC-88CF-4F3D-BDB8-455CD26748B6}" type="datetime1">
              <a:rPr lang="en-US" smtClean="0"/>
              <a:t>11/16/2015</a:t>
            </a:fld>
            <a:endParaRPr lang="en-US" dirty="0"/>
          </a:p>
        </p:txBody>
      </p:sp>
      <p:sp>
        <p:nvSpPr>
          <p:cNvPr id="6" name="Slide Number Placeholder 5"/>
          <p:cNvSpPr>
            <a:spLocks noGrp="1"/>
          </p:cNvSpPr>
          <p:nvPr>
            <p:ph type="sldNum" sz="quarter" idx="12"/>
          </p:nvPr>
        </p:nvSpPr>
        <p:spPr/>
        <p:txBody>
          <a:bodyPr/>
          <a:lstStyle/>
          <a:p>
            <a:fld id="{9DEDD911-07AA-4D1E-8F7A-23378813ADE2}" type="slidenum">
              <a:rPr lang="en-US" smtClean="0"/>
              <a:pPr/>
              <a:t>27</a:t>
            </a:fld>
            <a:endParaRPr lang="en-US"/>
          </a:p>
        </p:txBody>
      </p:sp>
      <p:sp>
        <p:nvSpPr>
          <p:cNvPr id="7" name="Footer Placeholder 6"/>
          <p:cNvSpPr>
            <a:spLocks noGrp="1"/>
          </p:cNvSpPr>
          <p:nvPr>
            <p:ph type="ftr" sz="quarter" idx="11"/>
          </p:nvPr>
        </p:nvSpPr>
        <p:spPr/>
        <p:txBody>
          <a:bodyPr/>
          <a:lstStyle/>
          <a:p>
            <a:r>
              <a:rPr lang="en-IN" smtClean="0"/>
              <a:t>Procurement Training - APT MDP Hyderabad</a:t>
            </a:r>
            <a:endParaRPr lang="en-US" dirty="0"/>
          </a:p>
        </p:txBody>
      </p:sp>
    </p:spTree>
    <p:extLst>
      <p:ext uri="{BB962C8B-B14F-4D97-AF65-F5344CB8AC3E}">
        <p14:creationId xmlns:p14="http://schemas.microsoft.com/office/powerpoint/2010/main" val="3242749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54076"/>
          </a:xfrm>
        </p:spPr>
        <p:txBody>
          <a:bodyPr>
            <a:noAutofit/>
          </a:bodyPr>
          <a:lstStyle/>
          <a:p>
            <a:r>
              <a:rPr lang="en-US" sz="3600" b="1" dirty="0">
                <a:solidFill>
                  <a:schemeClr val="accent6">
                    <a:lumMod val="75000"/>
                  </a:schemeClr>
                </a:solidFill>
              </a:rPr>
              <a:t>Packaging for Procurement </a:t>
            </a:r>
          </a:p>
        </p:txBody>
      </p:sp>
      <p:sp>
        <p:nvSpPr>
          <p:cNvPr id="3" name="Content Placeholder 2"/>
          <p:cNvSpPr>
            <a:spLocks noGrp="1"/>
          </p:cNvSpPr>
          <p:nvPr>
            <p:ph idx="1"/>
          </p:nvPr>
        </p:nvSpPr>
        <p:spPr>
          <a:xfrm>
            <a:off x="1981200" y="1219201"/>
            <a:ext cx="8229600" cy="4906963"/>
          </a:xfrm>
        </p:spPr>
        <p:txBody>
          <a:bodyPr>
            <a:normAutofit/>
          </a:bodyPr>
          <a:lstStyle/>
          <a:p>
            <a:r>
              <a:rPr lang="en-GB" sz="4000" dirty="0" smtClean="0"/>
              <a:t>Procurement </a:t>
            </a:r>
            <a:r>
              <a:rPr lang="en-GB" sz="2400" i="1" dirty="0"/>
              <a:t>Package:- Either for a single item (description of Goods) or for a number of similar items with variable quantities and following the right method of procurement in awarding a firm contract to the lowest evaluated bidder. (Provided the selected firm has quoted for all the items)</a:t>
            </a:r>
            <a:r>
              <a:rPr lang="en-GB" sz="4000" dirty="0" smtClean="0"/>
              <a:t> </a:t>
            </a:r>
          </a:p>
          <a:p>
            <a:r>
              <a:rPr lang="en-GB" sz="2400" i="1" dirty="0"/>
              <a:t>Split Contracts:- many items procured under one Tender enquiry declared provision that price analysis would be done on the basis of lowest evaluated price of each item and either a contract placed on one firm or contracts awarded to more than one.</a:t>
            </a:r>
          </a:p>
        </p:txBody>
      </p:sp>
      <p:sp>
        <p:nvSpPr>
          <p:cNvPr id="5" name="Date Placeholder 4"/>
          <p:cNvSpPr>
            <a:spLocks noGrp="1"/>
          </p:cNvSpPr>
          <p:nvPr>
            <p:ph type="dt" sz="half" idx="10"/>
          </p:nvPr>
        </p:nvSpPr>
        <p:spPr/>
        <p:txBody>
          <a:bodyPr/>
          <a:lstStyle/>
          <a:p>
            <a:fld id="{3D0C2CA1-093D-4699-9DA6-30F28E633BCD}" type="datetime1">
              <a:rPr lang="en-US" smtClean="0"/>
              <a:t>11/16/2015</a:t>
            </a:fld>
            <a:endParaRPr lang="en-US" dirty="0"/>
          </a:p>
        </p:txBody>
      </p:sp>
      <p:sp>
        <p:nvSpPr>
          <p:cNvPr id="6" name="Slide Number Placeholder 5"/>
          <p:cNvSpPr>
            <a:spLocks noGrp="1"/>
          </p:cNvSpPr>
          <p:nvPr>
            <p:ph type="sldNum" sz="quarter" idx="12"/>
          </p:nvPr>
        </p:nvSpPr>
        <p:spPr/>
        <p:txBody>
          <a:bodyPr/>
          <a:lstStyle/>
          <a:p>
            <a:fld id="{9DEDD911-07AA-4D1E-8F7A-23378813ADE2}" type="slidenum">
              <a:rPr lang="en-US" smtClean="0"/>
              <a:pPr/>
              <a:t>28</a:t>
            </a:fld>
            <a:endParaRPr lang="en-US" dirty="0"/>
          </a:p>
        </p:txBody>
      </p:sp>
      <p:sp>
        <p:nvSpPr>
          <p:cNvPr id="7" name="Footer Placeholder 6"/>
          <p:cNvSpPr>
            <a:spLocks noGrp="1"/>
          </p:cNvSpPr>
          <p:nvPr>
            <p:ph type="ftr" sz="quarter" idx="11"/>
          </p:nvPr>
        </p:nvSpPr>
        <p:spPr/>
        <p:txBody>
          <a:bodyPr/>
          <a:lstStyle/>
          <a:p>
            <a:r>
              <a:rPr lang="en-IN" smtClean="0"/>
              <a:t>Procurement Training - APT MDP Hyderabad</a:t>
            </a:r>
            <a:endParaRPr lang="en-US" dirty="0"/>
          </a:p>
        </p:txBody>
      </p:sp>
    </p:spTree>
    <p:extLst>
      <p:ext uri="{BB962C8B-B14F-4D97-AF65-F5344CB8AC3E}">
        <p14:creationId xmlns:p14="http://schemas.microsoft.com/office/powerpoint/2010/main" val="4620869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IN" dirty="0" smtClean="0"/>
              <a:t>Q&amp;A</a:t>
            </a:r>
            <a:endParaRPr lang="en-IN" dirty="0"/>
          </a:p>
        </p:txBody>
      </p:sp>
      <p:sp>
        <p:nvSpPr>
          <p:cNvPr id="8" name="Subtitle 7"/>
          <p:cNvSpPr>
            <a:spLocks noGrp="1"/>
          </p:cNvSpPr>
          <p:nvPr>
            <p:ph type="subTitle" idx="1"/>
          </p:nvPr>
        </p:nvSpPr>
        <p:spPr/>
        <p:txBody>
          <a:bodyPr/>
          <a:lstStyle/>
          <a:p>
            <a:endParaRPr lang="en-IN" dirty="0"/>
          </a:p>
        </p:txBody>
      </p:sp>
      <p:sp>
        <p:nvSpPr>
          <p:cNvPr id="4" name="Date Placeholder 3"/>
          <p:cNvSpPr>
            <a:spLocks noGrp="1"/>
          </p:cNvSpPr>
          <p:nvPr>
            <p:ph type="dt" sz="half" idx="10"/>
          </p:nvPr>
        </p:nvSpPr>
        <p:spPr/>
        <p:txBody>
          <a:bodyPr/>
          <a:lstStyle/>
          <a:p>
            <a:fld id="{2A8C7BD3-95E1-409F-97B7-06C5E4CD1233}" type="datetime1">
              <a:rPr lang="en-US" smtClean="0"/>
              <a:t>11/16/2015</a:t>
            </a:fld>
            <a:endParaRPr lang="en-IN"/>
          </a:p>
        </p:txBody>
      </p:sp>
      <p:sp>
        <p:nvSpPr>
          <p:cNvPr id="5" name="Footer Placeholder 4"/>
          <p:cNvSpPr>
            <a:spLocks noGrp="1"/>
          </p:cNvSpPr>
          <p:nvPr>
            <p:ph type="ftr" sz="quarter" idx="11"/>
          </p:nvPr>
        </p:nvSpPr>
        <p:spPr/>
        <p:txBody>
          <a:bodyPr/>
          <a:lstStyle/>
          <a:p>
            <a:r>
              <a:rPr lang="en-IN" smtClean="0"/>
              <a:t>Procurement Training - APT MDP Hyderabad</a:t>
            </a:r>
            <a:endParaRPr lang="en-IN"/>
          </a:p>
        </p:txBody>
      </p:sp>
      <p:sp>
        <p:nvSpPr>
          <p:cNvPr id="6" name="Slide Number Placeholder 5"/>
          <p:cNvSpPr>
            <a:spLocks noGrp="1"/>
          </p:cNvSpPr>
          <p:nvPr>
            <p:ph type="sldNum" sz="quarter" idx="12"/>
          </p:nvPr>
        </p:nvSpPr>
        <p:spPr/>
        <p:txBody>
          <a:bodyPr/>
          <a:lstStyle/>
          <a:p>
            <a:fld id="{6A280754-DBC5-4C92-91AE-8B732F901870}" type="slidenum">
              <a:rPr lang="en-IN" smtClean="0"/>
              <a:t>29</a:t>
            </a:fld>
            <a:endParaRPr lang="en-IN"/>
          </a:p>
        </p:txBody>
      </p:sp>
    </p:spTree>
    <p:extLst>
      <p:ext uri="{BB962C8B-B14F-4D97-AF65-F5344CB8AC3E}">
        <p14:creationId xmlns:p14="http://schemas.microsoft.com/office/powerpoint/2010/main" val="3084895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79576" y="188642"/>
            <a:ext cx="7772400" cy="648071"/>
          </a:xfrm>
        </p:spPr>
        <p:txBody>
          <a:bodyPr>
            <a:noAutofit/>
          </a:bodyPr>
          <a:lstStyle/>
          <a:p>
            <a:r>
              <a:rPr lang="en-US" sz="3600" b="1" dirty="0">
                <a:solidFill>
                  <a:srgbClr val="008000"/>
                </a:solidFill>
              </a:rPr>
              <a:t/>
            </a:r>
            <a:br>
              <a:rPr lang="en-US" sz="3600" b="1" dirty="0">
                <a:solidFill>
                  <a:srgbClr val="008000"/>
                </a:solidFill>
              </a:rPr>
            </a:br>
            <a:r>
              <a:rPr lang="en-US" sz="3600" b="1" dirty="0">
                <a:solidFill>
                  <a:srgbClr val="008000"/>
                </a:solidFill>
              </a:rPr>
              <a:t>PROCUREMENT PLAN </a:t>
            </a:r>
            <a:r>
              <a:rPr lang="en-US" sz="3600" b="1" dirty="0" smtClean="0">
                <a:solidFill>
                  <a:srgbClr val="008000"/>
                </a:solidFill>
              </a:rPr>
              <a:t>– As per Guidelines</a:t>
            </a:r>
            <a:endParaRPr lang="en-IN" sz="3600" dirty="0"/>
          </a:p>
        </p:txBody>
      </p:sp>
      <p:sp>
        <p:nvSpPr>
          <p:cNvPr id="3" name="Subtitle 2"/>
          <p:cNvSpPr>
            <a:spLocks noGrp="1"/>
          </p:cNvSpPr>
          <p:nvPr>
            <p:ph type="subTitle" idx="1"/>
          </p:nvPr>
        </p:nvSpPr>
        <p:spPr>
          <a:xfrm>
            <a:off x="1919536" y="908720"/>
            <a:ext cx="8352928" cy="5616624"/>
          </a:xfrm>
        </p:spPr>
        <p:txBody>
          <a:bodyPr>
            <a:noAutofit/>
          </a:bodyPr>
          <a:lstStyle/>
          <a:p>
            <a:pPr algn="just">
              <a:spcBef>
                <a:spcPts val="300"/>
              </a:spcBef>
            </a:pPr>
            <a:r>
              <a:rPr lang="en-US" sz="3000" dirty="0"/>
              <a:t>Para 1.18 of the Bank’s </a:t>
            </a:r>
            <a:r>
              <a:rPr lang="en-US" sz="3000" dirty="0">
                <a:solidFill>
                  <a:srgbClr val="FF0000"/>
                </a:solidFill>
              </a:rPr>
              <a:t>Procurement Guidelines</a:t>
            </a:r>
            <a:r>
              <a:rPr lang="en-US" sz="3000" dirty="0"/>
              <a:t> and Para 1.25 of the </a:t>
            </a:r>
            <a:r>
              <a:rPr lang="en-US" sz="3000" dirty="0">
                <a:solidFill>
                  <a:srgbClr val="FF0000"/>
                </a:solidFill>
              </a:rPr>
              <a:t>Consultant Guidelines </a:t>
            </a:r>
            <a:r>
              <a:rPr lang="en-US" sz="3000" dirty="0"/>
              <a:t>provide as under:</a:t>
            </a:r>
          </a:p>
          <a:p>
            <a:pPr marL="725488" indent="-725488" algn="just">
              <a:spcBef>
                <a:spcPts val="300"/>
              </a:spcBef>
              <a:buClr>
                <a:srgbClr val="FF0000"/>
              </a:buClr>
              <a:buFont typeface="Wingdings" pitchFamily="2" charset="2"/>
              <a:buChar char="v"/>
            </a:pPr>
            <a:r>
              <a:rPr lang="en-US" sz="3000" dirty="0">
                <a:solidFill>
                  <a:srgbClr val="FF0000"/>
                </a:solidFill>
              </a:rPr>
              <a:t>The Borrower shall prepare </a:t>
            </a:r>
          </a:p>
          <a:p>
            <a:pPr marL="1071563" indent="-346075" algn="just">
              <a:spcBef>
                <a:spcPts val="300"/>
              </a:spcBef>
              <a:buClr>
                <a:srgbClr val="FF0000"/>
              </a:buClr>
              <a:buFont typeface="+mj-lt"/>
              <a:buAutoNum type="alphaLcPeriod"/>
            </a:pPr>
            <a:r>
              <a:rPr lang="en-US" sz="3000" dirty="0">
                <a:solidFill>
                  <a:srgbClr val="FF0000"/>
                </a:solidFill>
              </a:rPr>
              <a:t>Preliminary</a:t>
            </a:r>
            <a:r>
              <a:rPr lang="en-US" sz="3000" dirty="0"/>
              <a:t> </a:t>
            </a:r>
            <a:r>
              <a:rPr lang="en-US" sz="3000" dirty="0">
                <a:solidFill>
                  <a:srgbClr val="FF0000"/>
                </a:solidFill>
              </a:rPr>
              <a:t>Procurement Plan</a:t>
            </a:r>
            <a:r>
              <a:rPr lang="en-US" sz="3000" dirty="0"/>
              <a:t> </a:t>
            </a:r>
            <a:r>
              <a:rPr lang="en-US" sz="3000" dirty="0">
                <a:solidFill>
                  <a:srgbClr val="FF0000"/>
                </a:solidFill>
              </a:rPr>
              <a:t>for the entire scope </a:t>
            </a:r>
            <a:r>
              <a:rPr lang="en-US" sz="3000" dirty="0"/>
              <a:t>of the Project; and</a:t>
            </a:r>
          </a:p>
          <a:p>
            <a:pPr marL="1071563" indent="-346075" algn="just">
              <a:spcBef>
                <a:spcPts val="300"/>
              </a:spcBef>
              <a:buClr>
                <a:srgbClr val="FF0000"/>
              </a:buClr>
              <a:buFont typeface="+mj-lt"/>
              <a:buAutoNum type="alphaLcPeriod"/>
            </a:pPr>
            <a:r>
              <a:rPr lang="en-US" sz="3000" dirty="0"/>
              <a:t>Detailed and </a:t>
            </a:r>
            <a:r>
              <a:rPr lang="en-US" sz="3000" dirty="0">
                <a:solidFill>
                  <a:srgbClr val="FF0000"/>
                </a:solidFill>
              </a:rPr>
              <a:t>comprehensive procurement plan</a:t>
            </a:r>
            <a:r>
              <a:rPr lang="en-US" sz="3000" dirty="0"/>
              <a:t> including all contracts for which procurement action/selection of consultants that will take place in the </a:t>
            </a:r>
            <a:r>
              <a:rPr lang="en-US" sz="3000" dirty="0">
                <a:solidFill>
                  <a:srgbClr val="FF0000"/>
                </a:solidFill>
              </a:rPr>
              <a:t>first 18 months</a:t>
            </a:r>
            <a:r>
              <a:rPr lang="en-US" sz="3000" dirty="0"/>
              <a:t>. </a:t>
            </a:r>
          </a:p>
          <a:p>
            <a:pPr algn="l"/>
            <a:r>
              <a:rPr lang="en-IN" sz="3000" dirty="0">
                <a:latin typeface="Calibri" pitchFamily="34" charset="0"/>
              </a:rPr>
              <a:t>An Agreement with the Bank shall be reached at the latest</a:t>
            </a:r>
            <a:r>
              <a:rPr lang="en-IN" sz="3000" dirty="0"/>
              <a:t> </a:t>
            </a:r>
            <a:r>
              <a:rPr lang="en-IN" sz="3000" dirty="0">
                <a:solidFill>
                  <a:srgbClr val="FF0000"/>
                </a:solidFill>
              </a:rPr>
              <a:t>during loan negotiations</a:t>
            </a:r>
            <a:r>
              <a:rPr lang="en-IN" sz="3000" dirty="0"/>
              <a:t>.</a:t>
            </a:r>
          </a:p>
        </p:txBody>
      </p:sp>
      <p:sp>
        <p:nvSpPr>
          <p:cNvPr id="4" name="Slide Number Placeholder 3"/>
          <p:cNvSpPr>
            <a:spLocks noGrp="1"/>
          </p:cNvSpPr>
          <p:nvPr>
            <p:ph type="sldNum" sz="quarter" idx="12"/>
          </p:nvPr>
        </p:nvSpPr>
        <p:spPr/>
        <p:txBody>
          <a:bodyPr/>
          <a:lstStyle/>
          <a:p>
            <a:fld id="{B0110010-DC4D-4E2F-8DB6-4C2F606C1943}" type="slidenum">
              <a:rPr lang="en-IN" smtClean="0"/>
              <a:pPr/>
              <a:t>3</a:t>
            </a:fld>
            <a:endParaRPr lang="en-IN" dirty="0"/>
          </a:p>
        </p:txBody>
      </p:sp>
      <p:sp>
        <p:nvSpPr>
          <p:cNvPr id="5" name="Date Placeholder 4"/>
          <p:cNvSpPr>
            <a:spLocks noGrp="1"/>
          </p:cNvSpPr>
          <p:nvPr>
            <p:ph type="dt" sz="half" idx="10"/>
          </p:nvPr>
        </p:nvSpPr>
        <p:spPr/>
        <p:txBody>
          <a:bodyPr/>
          <a:lstStyle/>
          <a:p>
            <a:fld id="{669A7437-AE81-46B6-A02A-D5F29D746923}" type="datetime1">
              <a:rPr lang="en-US" smtClean="0"/>
              <a:t>11/16/2015</a:t>
            </a:fld>
            <a:endParaRPr lang="en-IN"/>
          </a:p>
        </p:txBody>
      </p:sp>
      <p:sp>
        <p:nvSpPr>
          <p:cNvPr id="7" name="Footer Placeholder 6"/>
          <p:cNvSpPr>
            <a:spLocks noGrp="1"/>
          </p:cNvSpPr>
          <p:nvPr>
            <p:ph type="ftr" sz="quarter" idx="11"/>
          </p:nvPr>
        </p:nvSpPr>
        <p:spPr/>
        <p:txBody>
          <a:bodyPr/>
          <a:lstStyle/>
          <a:p>
            <a:r>
              <a:rPr lang="en-IN" smtClean="0"/>
              <a:t>Procurement Training - APT MDP Hyderabad</a:t>
            </a:r>
            <a:endParaRPr lang="en-IN"/>
          </a:p>
        </p:txBody>
      </p:sp>
    </p:spTree>
    <p:extLst>
      <p:ext uri="{BB962C8B-B14F-4D97-AF65-F5344CB8AC3E}">
        <p14:creationId xmlns:p14="http://schemas.microsoft.com/office/powerpoint/2010/main" val="420693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01504" y="188642"/>
            <a:ext cx="8250472" cy="648071"/>
          </a:xfrm>
        </p:spPr>
        <p:txBody>
          <a:bodyPr>
            <a:noAutofit/>
          </a:bodyPr>
          <a:lstStyle/>
          <a:p>
            <a:r>
              <a:rPr lang="en-US" sz="3600" b="1" dirty="0">
                <a:solidFill>
                  <a:srgbClr val="008000"/>
                </a:solidFill>
              </a:rPr>
              <a:t/>
            </a:r>
            <a:br>
              <a:rPr lang="en-US" sz="3600" b="1" dirty="0">
                <a:solidFill>
                  <a:srgbClr val="008000"/>
                </a:solidFill>
              </a:rPr>
            </a:br>
            <a:r>
              <a:rPr lang="en-US" sz="3600" b="1" dirty="0" smtClean="0">
                <a:solidFill>
                  <a:srgbClr val="008000"/>
                </a:solidFill>
              </a:rPr>
              <a:t>PROCUREMENT PLAN -  As per Guidelines</a:t>
            </a:r>
            <a:endParaRPr lang="en-IN" sz="3600" dirty="0"/>
          </a:p>
        </p:txBody>
      </p:sp>
      <p:sp>
        <p:nvSpPr>
          <p:cNvPr id="3" name="Subtitle 2"/>
          <p:cNvSpPr>
            <a:spLocks noGrp="1"/>
          </p:cNvSpPr>
          <p:nvPr>
            <p:ph type="subTitle" idx="1"/>
          </p:nvPr>
        </p:nvSpPr>
        <p:spPr>
          <a:xfrm>
            <a:off x="1919536" y="908720"/>
            <a:ext cx="8352928" cy="5616624"/>
          </a:xfrm>
        </p:spPr>
        <p:txBody>
          <a:bodyPr>
            <a:noAutofit/>
          </a:bodyPr>
          <a:lstStyle/>
          <a:p>
            <a:pPr algn="just">
              <a:spcBef>
                <a:spcPts val="300"/>
              </a:spcBef>
            </a:pPr>
            <a:r>
              <a:rPr lang="en-US" sz="3000" dirty="0"/>
              <a:t>Further, Para 1.18 of the Bank’s </a:t>
            </a:r>
            <a:r>
              <a:rPr lang="en-US" sz="3000" dirty="0">
                <a:solidFill>
                  <a:srgbClr val="FF0000"/>
                </a:solidFill>
              </a:rPr>
              <a:t>PGL</a:t>
            </a:r>
            <a:r>
              <a:rPr lang="en-US" sz="3000" dirty="0"/>
              <a:t> and Para 1.25 of </a:t>
            </a:r>
            <a:r>
              <a:rPr lang="en-US" sz="3000" dirty="0">
                <a:solidFill>
                  <a:srgbClr val="FF0000"/>
                </a:solidFill>
              </a:rPr>
              <a:t>CGL</a:t>
            </a:r>
            <a:r>
              <a:rPr lang="en-US" sz="3000" dirty="0"/>
              <a:t> provide as under:</a:t>
            </a:r>
          </a:p>
          <a:p>
            <a:pPr marL="725488" indent="-725488" algn="just">
              <a:spcBef>
                <a:spcPts val="300"/>
              </a:spcBef>
              <a:buClr>
                <a:srgbClr val="FF0000"/>
              </a:buClr>
              <a:buFont typeface="Wingdings" pitchFamily="2" charset="2"/>
              <a:buChar char="v"/>
            </a:pPr>
            <a:r>
              <a:rPr lang="en-US" sz="3000" dirty="0" smtClean="0"/>
              <a:t>The </a:t>
            </a:r>
            <a:r>
              <a:rPr lang="en-US" sz="3000" dirty="0"/>
              <a:t>Borrower shall </a:t>
            </a:r>
            <a:r>
              <a:rPr lang="en-US" sz="3000" dirty="0">
                <a:solidFill>
                  <a:srgbClr val="FF0000"/>
                </a:solidFill>
              </a:rPr>
              <a:t>update</a:t>
            </a:r>
            <a:r>
              <a:rPr lang="en-US" sz="3000" dirty="0"/>
              <a:t> procurement plans throughout the duration of the project at least </a:t>
            </a:r>
            <a:r>
              <a:rPr lang="en-US" sz="3000" dirty="0">
                <a:solidFill>
                  <a:srgbClr val="FF0000"/>
                </a:solidFill>
              </a:rPr>
              <a:t>annually</a:t>
            </a:r>
            <a:r>
              <a:rPr lang="en-US" sz="3000" dirty="0"/>
              <a:t>.</a:t>
            </a:r>
          </a:p>
          <a:p>
            <a:pPr marL="725488" indent="-725488" algn="just">
              <a:spcBef>
                <a:spcPts val="300"/>
              </a:spcBef>
              <a:buClr>
                <a:srgbClr val="FF0000"/>
              </a:buClr>
              <a:buFont typeface="Wingdings" pitchFamily="2" charset="2"/>
              <a:buChar char="v"/>
            </a:pPr>
            <a:r>
              <a:rPr lang="en-US" sz="3000" dirty="0"/>
              <a:t>All </a:t>
            </a:r>
            <a:r>
              <a:rPr lang="en-US" sz="3000" dirty="0">
                <a:solidFill>
                  <a:srgbClr val="FF0000"/>
                </a:solidFill>
              </a:rPr>
              <a:t>procurement plans, their updates </a:t>
            </a:r>
            <a:r>
              <a:rPr lang="en-US" sz="3000" dirty="0"/>
              <a:t>or modifications shall be </a:t>
            </a:r>
            <a:r>
              <a:rPr lang="en-US" sz="3000" dirty="0">
                <a:solidFill>
                  <a:srgbClr val="FF0000"/>
                </a:solidFill>
              </a:rPr>
              <a:t>subject to Bank’s prior review</a:t>
            </a:r>
            <a:r>
              <a:rPr lang="en-US" sz="3000" dirty="0"/>
              <a:t>. </a:t>
            </a:r>
          </a:p>
          <a:p>
            <a:pPr marL="725488" indent="-725488" algn="just">
              <a:spcBef>
                <a:spcPts val="300"/>
              </a:spcBef>
              <a:buClr>
                <a:srgbClr val="FF0000"/>
              </a:buClr>
              <a:buFont typeface="Wingdings" pitchFamily="2" charset="2"/>
              <a:buChar char="v"/>
            </a:pPr>
            <a:r>
              <a:rPr lang="en-US" sz="3000" dirty="0"/>
              <a:t>After loan negotiations, the Bank will </a:t>
            </a:r>
            <a:r>
              <a:rPr lang="en-US" sz="3000" dirty="0">
                <a:solidFill>
                  <a:srgbClr val="FF0000"/>
                </a:solidFill>
              </a:rPr>
              <a:t>publish on its external website</a:t>
            </a:r>
            <a:r>
              <a:rPr lang="en-US" sz="3000" dirty="0"/>
              <a:t> the agreed initial procurement plan and all subsequent updates after a </a:t>
            </a:r>
            <a:r>
              <a:rPr lang="en-US" sz="3000" dirty="0">
                <a:solidFill>
                  <a:srgbClr val="FF0000"/>
                </a:solidFill>
              </a:rPr>
              <a:t>‘no objection’ </a:t>
            </a:r>
            <a:r>
              <a:rPr lang="en-US" sz="3000" dirty="0"/>
              <a:t>has been provided.</a:t>
            </a:r>
            <a:endParaRPr lang="en-IN" sz="3000" dirty="0"/>
          </a:p>
          <a:p>
            <a:pPr algn="l"/>
            <a:endParaRPr lang="en-IN" sz="3000" dirty="0"/>
          </a:p>
        </p:txBody>
      </p:sp>
      <p:sp>
        <p:nvSpPr>
          <p:cNvPr id="4" name="Slide Number Placeholder 3"/>
          <p:cNvSpPr>
            <a:spLocks noGrp="1"/>
          </p:cNvSpPr>
          <p:nvPr>
            <p:ph type="sldNum" sz="quarter" idx="12"/>
          </p:nvPr>
        </p:nvSpPr>
        <p:spPr/>
        <p:txBody>
          <a:bodyPr/>
          <a:lstStyle/>
          <a:p>
            <a:fld id="{B0110010-DC4D-4E2F-8DB6-4C2F606C1943}" type="slidenum">
              <a:rPr lang="en-IN" smtClean="0"/>
              <a:pPr/>
              <a:t>4</a:t>
            </a:fld>
            <a:endParaRPr lang="en-IN" dirty="0"/>
          </a:p>
        </p:txBody>
      </p:sp>
      <p:sp>
        <p:nvSpPr>
          <p:cNvPr id="5" name="Date Placeholder 4"/>
          <p:cNvSpPr>
            <a:spLocks noGrp="1"/>
          </p:cNvSpPr>
          <p:nvPr>
            <p:ph type="dt" sz="half" idx="10"/>
          </p:nvPr>
        </p:nvSpPr>
        <p:spPr/>
        <p:txBody>
          <a:bodyPr/>
          <a:lstStyle/>
          <a:p>
            <a:fld id="{2B617577-CE1C-4D95-B62B-5A9B2EC0A207}" type="datetime1">
              <a:rPr lang="en-US" smtClean="0"/>
              <a:t>11/16/2015</a:t>
            </a:fld>
            <a:endParaRPr lang="en-IN"/>
          </a:p>
        </p:txBody>
      </p:sp>
      <p:sp>
        <p:nvSpPr>
          <p:cNvPr id="7" name="Footer Placeholder 6"/>
          <p:cNvSpPr>
            <a:spLocks noGrp="1"/>
          </p:cNvSpPr>
          <p:nvPr>
            <p:ph type="ftr" sz="quarter" idx="11"/>
          </p:nvPr>
        </p:nvSpPr>
        <p:spPr/>
        <p:txBody>
          <a:bodyPr/>
          <a:lstStyle/>
          <a:p>
            <a:r>
              <a:rPr lang="en-IN" smtClean="0"/>
              <a:t>Procurement Training - APT MDP Hyderabad</a:t>
            </a:r>
            <a:endParaRPr lang="en-IN"/>
          </a:p>
        </p:txBody>
      </p:sp>
    </p:spTree>
    <p:extLst>
      <p:ext uri="{BB962C8B-B14F-4D97-AF65-F5344CB8AC3E}">
        <p14:creationId xmlns:p14="http://schemas.microsoft.com/office/powerpoint/2010/main" val="3732510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79576" y="260650"/>
            <a:ext cx="7772400" cy="792087"/>
          </a:xfrm>
        </p:spPr>
        <p:txBody>
          <a:bodyPr>
            <a:noAutofit/>
          </a:bodyPr>
          <a:lstStyle/>
          <a:p>
            <a:r>
              <a:rPr lang="en-US" sz="3600" b="1" dirty="0">
                <a:solidFill>
                  <a:srgbClr val="008000"/>
                </a:solidFill>
              </a:rPr>
              <a:t/>
            </a:r>
            <a:br>
              <a:rPr lang="en-US" sz="3600" b="1" dirty="0">
                <a:solidFill>
                  <a:srgbClr val="008000"/>
                </a:solidFill>
              </a:rPr>
            </a:br>
            <a:r>
              <a:rPr lang="en-US" sz="3600" b="1" dirty="0">
                <a:solidFill>
                  <a:srgbClr val="008000"/>
                </a:solidFill>
              </a:rPr>
              <a:t>PROCUREMENT </a:t>
            </a:r>
            <a:r>
              <a:rPr lang="en-US" sz="3600" b="1" dirty="0" smtClean="0">
                <a:solidFill>
                  <a:srgbClr val="008000"/>
                </a:solidFill>
              </a:rPr>
              <a:t>PLAN Templates</a:t>
            </a:r>
            <a:endParaRPr lang="en-IN" sz="3600" dirty="0"/>
          </a:p>
        </p:txBody>
      </p:sp>
      <p:sp>
        <p:nvSpPr>
          <p:cNvPr id="3" name="Subtitle 2"/>
          <p:cNvSpPr>
            <a:spLocks noGrp="1"/>
          </p:cNvSpPr>
          <p:nvPr>
            <p:ph type="subTitle" idx="1"/>
          </p:nvPr>
        </p:nvSpPr>
        <p:spPr>
          <a:xfrm>
            <a:off x="2135560" y="1124744"/>
            <a:ext cx="7992888" cy="5328592"/>
          </a:xfrm>
        </p:spPr>
        <p:txBody>
          <a:bodyPr>
            <a:noAutofit/>
          </a:bodyPr>
          <a:lstStyle/>
          <a:p>
            <a:pPr algn="just"/>
            <a:r>
              <a:rPr lang="en-US" sz="2200" dirty="0"/>
              <a:t>The Bank’s </a:t>
            </a:r>
            <a:r>
              <a:rPr lang="en-US" sz="2200" dirty="0">
                <a:hlinkClick r:id="rId3"/>
              </a:rPr>
              <a:t>Website</a:t>
            </a:r>
            <a:r>
              <a:rPr lang="en-US" sz="2200" dirty="0"/>
              <a:t> (URL: </a:t>
            </a:r>
            <a:r>
              <a:rPr lang="en-IN" sz="2200" u="sng" dirty="0">
                <a:hlinkClick r:id="rId4"/>
              </a:rPr>
              <a:t>http://go.worldbank.org/9P6WS4P5E1</a:t>
            </a:r>
            <a:r>
              <a:rPr lang="en-IN" sz="2200" u="sng" dirty="0"/>
              <a:t>)</a:t>
            </a:r>
            <a:r>
              <a:rPr lang="en-IN" u="sng" dirty="0"/>
              <a:t> </a:t>
            </a:r>
            <a:r>
              <a:rPr lang="en-US" sz="2200" dirty="0"/>
              <a:t>provides for the guidance of the Borrower the Template of the </a:t>
            </a:r>
            <a:r>
              <a:rPr lang="en-US" sz="2200" dirty="0">
                <a:hlinkClick r:id="rId5" action="ppaction://hlinkfile"/>
              </a:rPr>
              <a:t>Procurement Plan</a:t>
            </a:r>
            <a:r>
              <a:rPr lang="en-US" sz="2200" dirty="0"/>
              <a:t>.</a:t>
            </a:r>
          </a:p>
          <a:p>
            <a:pPr algn="just"/>
            <a:r>
              <a:rPr lang="en-US" sz="2200" dirty="0"/>
              <a:t>A Sample Procurement Plan, based on the above referred template, has been presented in these slides for discussions.</a:t>
            </a:r>
          </a:p>
          <a:p>
            <a:r>
              <a:rPr lang="en-US" sz="2200" b="1" dirty="0">
                <a:solidFill>
                  <a:srgbClr val="FF0000"/>
                </a:solidFill>
              </a:rPr>
              <a:t>Sample Procurement Plan</a:t>
            </a:r>
            <a:endParaRPr lang="en-IN" sz="2200" b="1" dirty="0">
              <a:solidFill>
                <a:srgbClr val="FF0000"/>
              </a:solidFill>
            </a:endParaRPr>
          </a:p>
          <a:p>
            <a:pPr algn="l"/>
            <a:r>
              <a:rPr lang="en-US" sz="2200" dirty="0"/>
              <a:t>I. 	</a:t>
            </a:r>
            <a:r>
              <a:rPr lang="en-US" sz="2200" b="1" u="sng" dirty="0"/>
              <a:t>General</a:t>
            </a:r>
            <a:endParaRPr lang="en-IN" sz="2200" b="1" u="sng" dirty="0"/>
          </a:p>
          <a:p>
            <a:pPr marL="354013" indent="-354013" algn="l">
              <a:buAutoNum type="alphaUcPeriod"/>
            </a:pPr>
            <a:r>
              <a:rPr lang="en-US" sz="2200" dirty="0"/>
              <a:t>Bank’s approval Date of the Procurement Plan: </a:t>
            </a:r>
          </a:p>
          <a:p>
            <a:pPr lvl="0" algn="l"/>
            <a:r>
              <a:rPr lang="en-US" sz="2200" dirty="0"/>
              <a:t>                                                                    Original: …………</a:t>
            </a:r>
            <a:endParaRPr lang="en-IN" sz="2200" dirty="0"/>
          </a:p>
          <a:p>
            <a:pPr algn="l"/>
            <a:r>
              <a:rPr lang="en-US" sz="2200" dirty="0"/>
              <a:t>                                                                    Revision 1:  ……</a:t>
            </a:r>
            <a:endParaRPr lang="en-IN" sz="2200" dirty="0"/>
          </a:p>
          <a:p>
            <a:pPr algn="l" defTabSz="354013"/>
            <a:r>
              <a:rPr lang="en-US" sz="2200" dirty="0"/>
              <a:t>B. 	Date of General Procurement Notice: …………(appeared in UNDB)	 </a:t>
            </a:r>
            <a:endParaRPr lang="en-IN" sz="2200" dirty="0"/>
          </a:p>
          <a:p>
            <a:pPr marL="354013" indent="-354013" algn="l"/>
            <a:r>
              <a:rPr lang="en-US" sz="2200" dirty="0"/>
              <a:t>C. 	Period covered by this Procurement Plan:   First 18 months of the Project</a:t>
            </a:r>
            <a:endParaRPr lang="en-IN" sz="2200" dirty="0"/>
          </a:p>
          <a:p>
            <a:pPr algn="l"/>
            <a:r>
              <a:rPr lang="en-US" sz="2200" dirty="0">
                <a:solidFill>
                  <a:schemeClr val="accent1">
                    <a:lumMod val="75000"/>
                  </a:schemeClr>
                </a:solidFill>
              </a:rPr>
              <a:t> </a:t>
            </a:r>
            <a:endParaRPr lang="en-IN" sz="2200" dirty="0">
              <a:solidFill>
                <a:schemeClr val="accent1">
                  <a:lumMod val="75000"/>
                </a:schemeClr>
              </a:solidFill>
            </a:endParaRPr>
          </a:p>
          <a:p>
            <a:pPr algn="l"/>
            <a:endParaRPr lang="en-IN" sz="2200"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B0110010-DC4D-4E2F-8DB6-4C2F606C1943}" type="slidenum">
              <a:rPr lang="en-IN" smtClean="0"/>
              <a:pPr/>
              <a:t>5</a:t>
            </a:fld>
            <a:endParaRPr lang="en-IN" dirty="0"/>
          </a:p>
        </p:txBody>
      </p:sp>
      <p:sp>
        <p:nvSpPr>
          <p:cNvPr id="5" name="Date Placeholder 4"/>
          <p:cNvSpPr>
            <a:spLocks noGrp="1"/>
          </p:cNvSpPr>
          <p:nvPr>
            <p:ph type="dt" sz="half" idx="10"/>
          </p:nvPr>
        </p:nvSpPr>
        <p:spPr/>
        <p:txBody>
          <a:bodyPr/>
          <a:lstStyle/>
          <a:p>
            <a:fld id="{CA79A51A-0904-48A9-A19A-45E8167E8D1B}" type="datetime1">
              <a:rPr lang="en-US" smtClean="0"/>
              <a:t>11/16/2015</a:t>
            </a:fld>
            <a:endParaRPr lang="en-IN"/>
          </a:p>
        </p:txBody>
      </p:sp>
      <p:sp>
        <p:nvSpPr>
          <p:cNvPr id="7" name="Footer Placeholder 6"/>
          <p:cNvSpPr>
            <a:spLocks noGrp="1"/>
          </p:cNvSpPr>
          <p:nvPr>
            <p:ph type="ftr" sz="quarter" idx="11"/>
          </p:nvPr>
        </p:nvSpPr>
        <p:spPr/>
        <p:txBody>
          <a:bodyPr/>
          <a:lstStyle/>
          <a:p>
            <a:r>
              <a:rPr lang="en-IN" smtClean="0"/>
              <a:t>Procurement Training - APT MDP Hyderabad</a:t>
            </a:r>
            <a:endParaRPr lang="en-IN"/>
          </a:p>
        </p:txBody>
      </p:sp>
    </p:spTree>
    <p:extLst>
      <p:ext uri="{BB962C8B-B14F-4D97-AF65-F5344CB8AC3E}">
        <p14:creationId xmlns:p14="http://schemas.microsoft.com/office/powerpoint/2010/main" val="2293262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3552" y="228600"/>
            <a:ext cx="7988424" cy="740391"/>
          </a:xfrm>
        </p:spPr>
        <p:txBody>
          <a:bodyPr>
            <a:noAutofit/>
          </a:bodyPr>
          <a:lstStyle/>
          <a:p>
            <a:r>
              <a:rPr lang="en-US" sz="3600" b="1" dirty="0" smtClean="0">
                <a:solidFill>
                  <a:srgbClr val="008000"/>
                </a:solidFill>
              </a:rPr>
              <a:t/>
            </a:r>
            <a:br>
              <a:rPr lang="en-US" sz="3600" b="1" dirty="0" smtClean="0">
                <a:solidFill>
                  <a:srgbClr val="008000"/>
                </a:solidFill>
              </a:rPr>
            </a:br>
            <a:r>
              <a:rPr lang="en-US" sz="3600" b="1" dirty="0" smtClean="0">
                <a:solidFill>
                  <a:srgbClr val="008000"/>
                </a:solidFill>
              </a:rPr>
              <a:t>Formats </a:t>
            </a:r>
            <a:r>
              <a:rPr lang="en-US" sz="3600" b="1" dirty="0">
                <a:solidFill>
                  <a:srgbClr val="008000"/>
                </a:solidFill>
              </a:rPr>
              <a:t>of the Comprehensive </a:t>
            </a:r>
            <a:r>
              <a:rPr lang="en-US" sz="3600" b="1" dirty="0" smtClean="0">
                <a:solidFill>
                  <a:srgbClr val="008000"/>
                </a:solidFill>
              </a:rPr>
              <a:t>PP</a:t>
            </a:r>
            <a:endParaRPr lang="en-IN" sz="3600" dirty="0"/>
          </a:p>
        </p:txBody>
      </p:sp>
      <p:sp>
        <p:nvSpPr>
          <p:cNvPr id="3" name="Subtitle 2"/>
          <p:cNvSpPr>
            <a:spLocks noGrp="1"/>
          </p:cNvSpPr>
          <p:nvPr>
            <p:ph type="subTitle" idx="1"/>
          </p:nvPr>
        </p:nvSpPr>
        <p:spPr>
          <a:xfrm>
            <a:off x="1583139" y="968990"/>
            <a:ext cx="8966579" cy="5104263"/>
          </a:xfrm>
        </p:spPr>
        <p:txBody>
          <a:bodyPr>
            <a:normAutofit/>
          </a:bodyPr>
          <a:lstStyle/>
          <a:p>
            <a:pPr algn="just">
              <a:spcBef>
                <a:spcPts val="1200"/>
              </a:spcBef>
            </a:pPr>
            <a:r>
              <a:rPr lang="en-US" sz="3000" dirty="0" smtClean="0"/>
              <a:t>These </a:t>
            </a:r>
            <a:r>
              <a:rPr lang="en-US" sz="3000" dirty="0"/>
              <a:t>formats incorporating the Procurement Schedule are shown in the following slides for:</a:t>
            </a:r>
          </a:p>
          <a:p>
            <a:pPr marL="457200" indent="-457200" algn="just">
              <a:buAutoNum type="alphaLcParenBoth"/>
            </a:pPr>
            <a:r>
              <a:rPr lang="en-US" sz="3000" b="1" dirty="0"/>
              <a:t>Goods &amp; Works</a:t>
            </a:r>
          </a:p>
          <a:p>
            <a:pPr algn="just"/>
            <a:r>
              <a:rPr lang="en-US" sz="3000" dirty="0"/>
              <a:t>The format shown here may be used for ICB and NCB packages. However, a simplified format may be used for Shopping, and Direct Contracting packages, so as to indicate for each package: description of the goods/works, estimated cost, date of invitation of quotations, date of placement of contract and date of completion of contract</a:t>
            </a:r>
            <a:r>
              <a:rPr lang="en-US" sz="3000" dirty="0" smtClean="0"/>
              <a:t>.</a:t>
            </a:r>
            <a:endParaRPr lang="en-US" dirty="0">
              <a:solidFill>
                <a:srgbClr val="5307C3"/>
              </a:solidFill>
            </a:endParaRPr>
          </a:p>
          <a:p>
            <a:pPr algn="just"/>
            <a:endParaRPr lang="en-IN" dirty="0">
              <a:solidFill>
                <a:srgbClr val="5307C3"/>
              </a:solidFill>
            </a:endParaRPr>
          </a:p>
        </p:txBody>
      </p:sp>
      <p:sp>
        <p:nvSpPr>
          <p:cNvPr id="4" name="Slide Number Placeholder 3"/>
          <p:cNvSpPr>
            <a:spLocks noGrp="1"/>
          </p:cNvSpPr>
          <p:nvPr>
            <p:ph type="sldNum" sz="quarter" idx="12"/>
          </p:nvPr>
        </p:nvSpPr>
        <p:spPr/>
        <p:txBody>
          <a:bodyPr/>
          <a:lstStyle/>
          <a:p>
            <a:fld id="{B0110010-DC4D-4E2F-8DB6-4C2F606C1943}" type="slidenum">
              <a:rPr lang="en-IN" smtClean="0"/>
              <a:pPr/>
              <a:t>6</a:t>
            </a:fld>
            <a:endParaRPr lang="en-IN"/>
          </a:p>
        </p:txBody>
      </p:sp>
      <p:sp>
        <p:nvSpPr>
          <p:cNvPr id="5" name="Date Placeholder 4"/>
          <p:cNvSpPr>
            <a:spLocks noGrp="1"/>
          </p:cNvSpPr>
          <p:nvPr>
            <p:ph type="dt" sz="half" idx="10"/>
          </p:nvPr>
        </p:nvSpPr>
        <p:spPr/>
        <p:txBody>
          <a:bodyPr/>
          <a:lstStyle/>
          <a:p>
            <a:fld id="{34249523-15F6-4F08-B39F-0F8493490AB5}" type="datetime1">
              <a:rPr lang="en-US" smtClean="0"/>
              <a:t>11/16/2015</a:t>
            </a:fld>
            <a:endParaRPr lang="en-IN"/>
          </a:p>
        </p:txBody>
      </p:sp>
      <p:sp>
        <p:nvSpPr>
          <p:cNvPr id="7" name="Footer Placeholder 6"/>
          <p:cNvSpPr>
            <a:spLocks noGrp="1"/>
          </p:cNvSpPr>
          <p:nvPr>
            <p:ph type="ftr" sz="quarter" idx="11"/>
          </p:nvPr>
        </p:nvSpPr>
        <p:spPr/>
        <p:txBody>
          <a:bodyPr/>
          <a:lstStyle/>
          <a:p>
            <a:r>
              <a:rPr lang="en-IN" smtClean="0"/>
              <a:t>Procurement Training - APT MDP Hyderabad</a:t>
            </a:r>
            <a:endParaRPr lang="en-IN"/>
          </a:p>
        </p:txBody>
      </p:sp>
    </p:spTree>
    <p:extLst>
      <p:ext uri="{BB962C8B-B14F-4D97-AF65-F5344CB8AC3E}">
        <p14:creationId xmlns:p14="http://schemas.microsoft.com/office/powerpoint/2010/main" val="2778468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79576" y="476674"/>
            <a:ext cx="7772400" cy="720079"/>
          </a:xfrm>
        </p:spPr>
        <p:txBody>
          <a:bodyPr>
            <a:noAutofit/>
          </a:bodyPr>
          <a:lstStyle/>
          <a:p>
            <a:r>
              <a:rPr lang="en-US" sz="3600" b="1" dirty="0">
                <a:solidFill>
                  <a:srgbClr val="008000"/>
                </a:solidFill>
              </a:rPr>
              <a:t/>
            </a:r>
            <a:br>
              <a:rPr lang="en-US" sz="3600" b="1" dirty="0">
                <a:solidFill>
                  <a:srgbClr val="008000"/>
                </a:solidFill>
              </a:rPr>
            </a:br>
            <a:r>
              <a:rPr lang="en-US" sz="3600" b="1" dirty="0" smtClean="0">
                <a:solidFill>
                  <a:srgbClr val="008000"/>
                </a:solidFill>
              </a:rPr>
              <a:t>PP – Format for Goods and Works</a:t>
            </a:r>
            <a:endParaRPr lang="en-IN" sz="3600" dirty="0"/>
          </a:p>
        </p:txBody>
      </p:sp>
      <p:sp>
        <p:nvSpPr>
          <p:cNvPr id="3" name="Subtitle 2"/>
          <p:cNvSpPr>
            <a:spLocks noGrp="1"/>
          </p:cNvSpPr>
          <p:nvPr>
            <p:ph type="subTitle" idx="1"/>
          </p:nvPr>
        </p:nvSpPr>
        <p:spPr>
          <a:xfrm>
            <a:off x="1919536" y="1196752"/>
            <a:ext cx="8568952" cy="5184576"/>
          </a:xfrm>
        </p:spPr>
        <p:txBody>
          <a:bodyPr>
            <a:normAutofit/>
          </a:bodyPr>
          <a:lstStyle/>
          <a:p>
            <a:r>
              <a:rPr lang="en-US" b="1" dirty="0">
                <a:solidFill>
                  <a:srgbClr val="5307C3"/>
                </a:solidFill>
              </a:rPr>
              <a:t>Sample Format of the Comprehensive Procurement Plan for </a:t>
            </a:r>
            <a:r>
              <a:rPr lang="en-US" sz="2800" b="1" u="sng" dirty="0">
                <a:solidFill>
                  <a:srgbClr val="5307C3"/>
                </a:solidFill>
              </a:rPr>
              <a:t>Goods &amp; Works</a:t>
            </a:r>
            <a:r>
              <a:rPr lang="en-US" b="1" dirty="0">
                <a:solidFill>
                  <a:srgbClr val="5307C3"/>
                </a:solidFill>
              </a:rPr>
              <a:t> incorporating Procurement Schedule</a:t>
            </a:r>
            <a:endParaRPr lang="en-IN" b="1" dirty="0">
              <a:solidFill>
                <a:srgbClr val="5307C3"/>
              </a:solidFill>
            </a:endParaRPr>
          </a:p>
          <a:p>
            <a:pPr algn="l"/>
            <a:endParaRPr lang="en-IN" dirty="0"/>
          </a:p>
        </p:txBody>
      </p:sp>
      <p:sp>
        <p:nvSpPr>
          <p:cNvPr id="4" name="Slide Number Placeholder 3"/>
          <p:cNvSpPr>
            <a:spLocks noGrp="1"/>
          </p:cNvSpPr>
          <p:nvPr>
            <p:ph type="sldNum" sz="quarter" idx="12"/>
          </p:nvPr>
        </p:nvSpPr>
        <p:spPr/>
        <p:txBody>
          <a:bodyPr/>
          <a:lstStyle/>
          <a:p>
            <a:fld id="{B0110010-DC4D-4E2F-8DB6-4C2F606C1943}" type="slidenum">
              <a:rPr lang="en-IN" smtClean="0"/>
              <a:pPr/>
              <a:t>7</a:t>
            </a:fld>
            <a:endParaRPr lang="en-IN"/>
          </a:p>
        </p:txBody>
      </p:sp>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3024" y="2348880"/>
            <a:ext cx="8677472" cy="3801006"/>
          </a:xfrm>
          <a:prstGeom prst="rect">
            <a:avLst/>
          </a:prstGeom>
        </p:spPr>
      </p:pic>
      <p:sp>
        <p:nvSpPr>
          <p:cNvPr id="6" name="Date Placeholder 5"/>
          <p:cNvSpPr>
            <a:spLocks noGrp="1"/>
          </p:cNvSpPr>
          <p:nvPr>
            <p:ph type="dt" sz="half" idx="10"/>
          </p:nvPr>
        </p:nvSpPr>
        <p:spPr/>
        <p:txBody>
          <a:bodyPr/>
          <a:lstStyle/>
          <a:p>
            <a:fld id="{600490E5-CE0E-4519-8493-AD04894E3DFA}" type="datetime1">
              <a:rPr lang="en-US" smtClean="0"/>
              <a:t>11/16/2015</a:t>
            </a:fld>
            <a:endParaRPr lang="en-IN"/>
          </a:p>
        </p:txBody>
      </p:sp>
      <p:sp>
        <p:nvSpPr>
          <p:cNvPr id="5" name="Footer Placeholder 4"/>
          <p:cNvSpPr>
            <a:spLocks noGrp="1"/>
          </p:cNvSpPr>
          <p:nvPr>
            <p:ph type="ftr" sz="quarter" idx="11"/>
          </p:nvPr>
        </p:nvSpPr>
        <p:spPr/>
        <p:txBody>
          <a:bodyPr/>
          <a:lstStyle/>
          <a:p>
            <a:r>
              <a:rPr lang="en-IN" smtClean="0"/>
              <a:t>Procurement Training - APT MDP Hyderabad</a:t>
            </a:r>
            <a:endParaRPr lang="en-IN"/>
          </a:p>
        </p:txBody>
      </p:sp>
    </p:spTree>
    <p:extLst>
      <p:ext uri="{BB962C8B-B14F-4D97-AF65-F5344CB8AC3E}">
        <p14:creationId xmlns:p14="http://schemas.microsoft.com/office/powerpoint/2010/main" val="2941188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79576" y="332656"/>
            <a:ext cx="7772400" cy="720081"/>
          </a:xfrm>
        </p:spPr>
        <p:txBody>
          <a:bodyPr>
            <a:noAutofit/>
          </a:bodyPr>
          <a:lstStyle/>
          <a:p>
            <a:r>
              <a:rPr lang="en-US" sz="3600" b="1" dirty="0">
                <a:solidFill>
                  <a:srgbClr val="008000"/>
                </a:solidFill>
              </a:rPr>
              <a:t/>
            </a:r>
            <a:br>
              <a:rPr lang="en-US" sz="3600" b="1" dirty="0">
                <a:solidFill>
                  <a:srgbClr val="008000"/>
                </a:solidFill>
              </a:rPr>
            </a:br>
            <a:r>
              <a:rPr lang="en-IN" sz="3600" b="1" dirty="0">
                <a:solidFill>
                  <a:srgbClr val="FF0000"/>
                </a:solidFill>
              </a:rPr>
              <a:t/>
            </a:r>
            <a:br>
              <a:rPr lang="en-IN" sz="3600" b="1" dirty="0">
                <a:solidFill>
                  <a:srgbClr val="FF0000"/>
                </a:solidFill>
              </a:rPr>
            </a:br>
            <a:r>
              <a:rPr lang="en-US" sz="3600" b="1" dirty="0">
                <a:solidFill>
                  <a:srgbClr val="008000"/>
                </a:solidFill>
              </a:rPr>
              <a:t>PP – Format for Consultancy</a:t>
            </a:r>
            <a:endParaRPr lang="en-IN" sz="3600" b="1" dirty="0">
              <a:solidFill>
                <a:srgbClr val="008000"/>
              </a:solidFill>
            </a:endParaRPr>
          </a:p>
        </p:txBody>
      </p:sp>
      <p:sp>
        <p:nvSpPr>
          <p:cNvPr id="3" name="Subtitle 2"/>
          <p:cNvSpPr>
            <a:spLocks noGrp="1"/>
          </p:cNvSpPr>
          <p:nvPr>
            <p:ph type="subTitle" idx="1"/>
          </p:nvPr>
        </p:nvSpPr>
        <p:spPr>
          <a:xfrm>
            <a:off x="1919536" y="1196752"/>
            <a:ext cx="8568952" cy="5184576"/>
          </a:xfrm>
        </p:spPr>
        <p:txBody>
          <a:bodyPr>
            <a:normAutofit/>
          </a:bodyPr>
          <a:lstStyle/>
          <a:p>
            <a:r>
              <a:rPr lang="en-US" b="1" dirty="0">
                <a:solidFill>
                  <a:srgbClr val="5307C3"/>
                </a:solidFill>
              </a:rPr>
              <a:t>Sample Format of the Comprehensive Procurement Plan for </a:t>
            </a:r>
            <a:r>
              <a:rPr lang="en-US" sz="2800" b="1" dirty="0">
                <a:solidFill>
                  <a:srgbClr val="5307C3"/>
                </a:solidFill>
              </a:rPr>
              <a:t>Consulting Services</a:t>
            </a:r>
            <a:r>
              <a:rPr lang="en-US" b="1" dirty="0">
                <a:solidFill>
                  <a:srgbClr val="5307C3"/>
                </a:solidFill>
              </a:rPr>
              <a:t> incorporating Procurement Schedule</a:t>
            </a:r>
            <a:endParaRPr lang="en-IN" b="1" dirty="0">
              <a:solidFill>
                <a:srgbClr val="5307C3"/>
              </a:solidFill>
            </a:endParaRPr>
          </a:p>
          <a:p>
            <a:pPr algn="l"/>
            <a:endParaRPr lang="en-IN" dirty="0"/>
          </a:p>
        </p:txBody>
      </p:sp>
      <p:sp>
        <p:nvSpPr>
          <p:cNvPr id="4" name="Slide Number Placeholder 3"/>
          <p:cNvSpPr>
            <a:spLocks noGrp="1"/>
          </p:cNvSpPr>
          <p:nvPr>
            <p:ph type="sldNum" sz="quarter" idx="12"/>
          </p:nvPr>
        </p:nvSpPr>
        <p:spPr/>
        <p:txBody>
          <a:bodyPr/>
          <a:lstStyle/>
          <a:p>
            <a:fld id="{B0110010-DC4D-4E2F-8DB6-4C2F606C1943}" type="slidenum">
              <a:rPr lang="en-IN" smtClean="0"/>
              <a:pPr/>
              <a:t>8</a:t>
            </a:fld>
            <a:endParaRPr lang="en-IN"/>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0171" y="2204864"/>
            <a:ext cx="7897328" cy="4096322"/>
          </a:xfrm>
          <a:prstGeom prst="rect">
            <a:avLst/>
          </a:prstGeom>
        </p:spPr>
      </p:pic>
      <p:sp>
        <p:nvSpPr>
          <p:cNvPr id="6" name="Date Placeholder 5"/>
          <p:cNvSpPr>
            <a:spLocks noGrp="1"/>
          </p:cNvSpPr>
          <p:nvPr>
            <p:ph type="dt" sz="half" idx="10"/>
          </p:nvPr>
        </p:nvSpPr>
        <p:spPr/>
        <p:txBody>
          <a:bodyPr/>
          <a:lstStyle/>
          <a:p>
            <a:fld id="{99091B13-0BE5-4365-8D8D-4FF13BFAC404}" type="datetime1">
              <a:rPr lang="en-US" smtClean="0"/>
              <a:t>11/16/2015</a:t>
            </a:fld>
            <a:endParaRPr lang="en-IN"/>
          </a:p>
        </p:txBody>
      </p:sp>
      <p:sp>
        <p:nvSpPr>
          <p:cNvPr id="8" name="Footer Placeholder 7"/>
          <p:cNvSpPr>
            <a:spLocks noGrp="1"/>
          </p:cNvSpPr>
          <p:nvPr>
            <p:ph type="ftr" sz="quarter" idx="11"/>
          </p:nvPr>
        </p:nvSpPr>
        <p:spPr/>
        <p:txBody>
          <a:bodyPr/>
          <a:lstStyle/>
          <a:p>
            <a:r>
              <a:rPr lang="en-IN" smtClean="0"/>
              <a:t>Procurement Training - APT MDP Hyderabad</a:t>
            </a:r>
            <a:endParaRPr lang="en-IN"/>
          </a:p>
        </p:txBody>
      </p:sp>
    </p:spTree>
    <p:extLst>
      <p:ext uri="{BB962C8B-B14F-4D97-AF65-F5344CB8AC3E}">
        <p14:creationId xmlns:p14="http://schemas.microsoft.com/office/powerpoint/2010/main" val="191002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Exercise – 1: Preparation of Long List</a:t>
            </a:r>
            <a:endParaRPr lang="en-IN" dirty="0"/>
          </a:p>
        </p:txBody>
      </p:sp>
      <p:sp>
        <p:nvSpPr>
          <p:cNvPr id="3" name="Content Placeholder 2"/>
          <p:cNvSpPr>
            <a:spLocks noGrp="1"/>
          </p:cNvSpPr>
          <p:nvPr>
            <p:ph idx="1"/>
          </p:nvPr>
        </p:nvSpPr>
        <p:spPr/>
        <p:txBody>
          <a:bodyPr/>
          <a:lstStyle/>
          <a:p>
            <a:endParaRPr lang="en-IN" dirty="0"/>
          </a:p>
        </p:txBody>
      </p:sp>
      <p:sp>
        <p:nvSpPr>
          <p:cNvPr id="4" name="Date Placeholder 3"/>
          <p:cNvSpPr>
            <a:spLocks noGrp="1"/>
          </p:cNvSpPr>
          <p:nvPr>
            <p:ph type="dt" sz="half" idx="10"/>
          </p:nvPr>
        </p:nvSpPr>
        <p:spPr/>
        <p:txBody>
          <a:bodyPr/>
          <a:lstStyle/>
          <a:p>
            <a:fld id="{6EF274DE-94C3-4434-8E8D-A1B4943174D9}" type="datetime1">
              <a:rPr lang="en-US" smtClean="0"/>
              <a:t>11/16/2015</a:t>
            </a:fld>
            <a:endParaRPr lang="en-IN"/>
          </a:p>
        </p:txBody>
      </p:sp>
      <p:sp>
        <p:nvSpPr>
          <p:cNvPr id="5" name="Footer Placeholder 4"/>
          <p:cNvSpPr>
            <a:spLocks noGrp="1"/>
          </p:cNvSpPr>
          <p:nvPr>
            <p:ph type="ftr" sz="quarter" idx="11"/>
          </p:nvPr>
        </p:nvSpPr>
        <p:spPr/>
        <p:txBody>
          <a:bodyPr/>
          <a:lstStyle/>
          <a:p>
            <a:r>
              <a:rPr lang="en-IN" smtClean="0"/>
              <a:t>Procurement Training - APT MDP Hyderabad</a:t>
            </a:r>
            <a:endParaRPr lang="en-IN"/>
          </a:p>
        </p:txBody>
      </p:sp>
      <p:sp>
        <p:nvSpPr>
          <p:cNvPr id="6" name="Slide Number Placeholder 5"/>
          <p:cNvSpPr>
            <a:spLocks noGrp="1"/>
          </p:cNvSpPr>
          <p:nvPr>
            <p:ph type="sldNum" sz="quarter" idx="12"/>
          </p:nvPr>
        </p:nvSpPr>
        <p:spPr/>
        <p:txBody>
          <a:bodyPr/>
          <a:lstStyle/>
          <a:p>
            <a:fld id="{6A280754-DBC5-4C92-91AE-8B732F901870}" type="slidenum">
              <a:rPr lang="en-IN" smtClean="0"/>
              <a:t>9</a:t>
            </a:fld>
            <a:endParaRPr lang="en-IN"/>
          </a:p>
        </p:txBody>
      </p:sp>
    </p:spTree>
    <p:extLst>
      <p:ext uri="{BB962C8B-B14F-4D97-AF65-F5344CB8AC3E}">
        <p14:creationId xmlns:p14="http://schemas.microsoft.com/office/powerpoint/2010/main" val="380588903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LEFT" val=" 143.875"/>
  <p:tag name="LTOP" val=" 208.75"/>
</p:tagLst>
</file>

<file path=ppt/tags/tag2.xml><?xml version="1.0" encoding="utf-8"?>
<p:tagLst xmlns:a="http://schemas.openxmlformats.org/drawingml/2006/main" xmlns:r="http://schemas.openxmlformats.org/officeDocument/2006/relationships" xmlns:p="http://schemas.openxmlformats.org/presentationml/2006/main">
  <p:tag name="LTOP" val=" 208.75"/>
  <p:tag name="LLEFT" val=" 143.875"/>
</p:tagLst>
</file>

<file path=ppt/tags/tag3.xml><?xml version="1.0" encoding="utf-8"?>
<p:tagLst xmlns:a="http://schemas.openxmlformats.org/drawingml/2006/main" xmlns:r="http://schemas.openxmlformats.org/officeDocument/2006/relationships" xmlns:p="http://schemas.openxmlformats.org/presentationml/2006/main">
  <p:tag name="LLEFT" val=" 143.875"/>
  <p:tag name="LTOP" val=" 208.75"/>
</p:tagLst>
</file>

<file path=ppt/tags/tag4.xml><?xml version="1.0" encoding="utf-8"?>
<p:tagLst xmlns:a="http://schemas.openxmlformats.org/drawingml/2006/main" xmlns:r="http://schemas.openxmlformats.org/officeDocument/2006/relationships" xmlns:p="http://schemas.openxmlformats.org/presentationml/2006/main">
  <p:tag name="LTOP" val=" 208.75"/>
  <p:tag name="LLEFT" val=" 143.875"/>
</p:tagLst>
</file>

<file path=ppt/tags/tag5.xml><?xml version="1.0" encoding="utf-8"?>
<p:tagLst xmlns:a="http://schemas.openxmlformats.org/drawingml/2006/main" xmlns:r="http://schemas.openxmlformats.org/officeDocument/2006/relationships" xmlns:p="http://schemas.openxmlformats.org/presentationml/2006/main">
  <p:tag name="LLEFT" val=" 143.875"/>
  <p:tag name="LTOP" val=" 208.75"/>
</p:tagLst>
</file>

<file path=ppt/tags/tag6.xml><?xml version="1.0" encoding="utf-8"?>
<p:tagLst xmlns:a="http://schemas.openxmlformats.org/drawingml/2006/main" xmlns:r="http://schemas.openxmlformats.org/officeDocument/2006/relationships" xmlns:p="http://schemas.openxmlformats.org/presentationml/2006/main">
  <p:tag name="LTOP" val=" 208.75"/>
  <p:tag name="LLEFT" val=" 143.87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TotalTime>
  <Words>2323</Words>
  <Application>Microsoft Office PowerPoint</Application>
  <PresentationFormat>Widescreen</PresentationFormat>
  <Paragraphs>620</Paragraphs>
  <Slides>29</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Gulim</vt:lpstr>
      <vt:lpstr>宋体</vt:lpstr>
      <vt:lpstr>Arial</vt:lpstr>
      <vt:lpstr>Calibri</vt:lpstr>
      <vt:lpstr>Calibri Light</vt:lpstr>
      <vt:lpstr>Times New Roman</vt:lpstr>
      <vt:lpstr>Wingdings</vt:lpstr>
      <vt:lpstr>Office Theme</vt:lpstr>
      <vt:lpstr>Preparation of Procurement Plan (PP)</vt:lpstr>
      <vt:lpstr>Need for Procurement  Plan</vt:lpstr>
      <vt:lpstr> PROCUREMENT PLAN – As per Guidelines</vt:lpstr>
      <vt:lpstr> PROCUREMENT PLAN -  As per Guidelines</vt:lpstr>
      <vt:lpstr> PROCUREMENT PLAN Templates</vt:lpstr>
      <vt:lpstr> Formats of the Comprehensive PP</vt:lpstr>
      <vt:lpstr> PP – Format for Goods and Works</vt:lpstr>
      <vt:lpstr>  PP – Format for Consultancy</vt:lpstr>
      <vt:lpstr>Exercise – 1: Preparation of Long List</vt:lpstr>
      <vt:lpstr>PROCUREMENT Cycle</vt:lpstr>
      <vt:lpstr>  Procurement Categories  </vt:lpstr>
      <vt:lpstr> PROCUREMENT SCHEDULE - 1</vt:lpstr>
      <vt:lpstr>  PROCUREMENT SCHEDULE - 2</vt:lpstr>
      <vt:lpstr>Lead Time - Goods</vt:lpstr>
      <vt:lpstr>Lead Time -Works</vt:lpstr>
      <vt:lpstr>PowerPoint Presentation</vt:lpstr>
      <vt:lpstr> Factors to be Considered…</vt:lpstr>
      <vt:lpstr>Lead Time and Procurement Cost</vt:lpstr>
      <vt:lpstr> Methods of Procurement – Goods and Works</vt:lpstr>
      <vt:lpstr> PROCUREMENT METHODs – Consultants</vt:lpstr>
      <vt:lpstr> Thresholds</vt:lpstr>
      <vt:lpstr>  Prior Review Thresholds</vt:lpstr>
      <vt:lpstr>  Prior Review Thresholds – Cont…</vt:lpstr>
      <vt:lpstr>PP Packaging</vt:lpstr>
      <vt:lpstr>Decision Criteria for Contracting Strategy</vt:lpstr>
      <vt:lpstr>Packaging for Procurement </vt:lpstr>
      <vt:lpstr>Packaging for Procurement </vt:lpstr>
      <vt:lpstr>Packaging for Procurement </vt:lpstr>
      <vt:lpstr>Q&amp;A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PROCUREMENT PLAN - I</dc:title>
  <dc:creator>VM</dc:creator>
  <cp:lastModifiedBy>pratham kogalur</cp:lastModifiedBy>
  <cp:revision>42</cp:revision>
  <dcterms:created xsi:type="dcterms:W3CDTF">2015-07-27T05:43:21Z</dcterms:created>
  <dcterms:modified xsi:type="dcterms:W3CDTF">2015-11-16T01:42:02Z</dcterms:modified>
</cp:coreProperties>
</file>